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9" r:id="rId2"/>
    <p:sldId id="1255" r:id="rId3"/>
    <p:sldId id="1258" r:id="rId4"/>
    <p:sldId id="1257" r:id="rId5"/>
    <p:sldId id="1254" r:id="rId6"/>
    <p:sldId id="614" r:id="rId7"/>
    <p:sldId id="1250" r:id="rId8"/>
    <p:sldId id="1266" r:id="rId9"/>
    <p:sldId id="1253" r:id="rId10"/>
    <p:sldId id="1263" r:id="rId11"/>
    <p:sldId id="1143" r:id="rId12"/>
    <p:sldId id="1259" r:id="rId13"/>
    <p:sldId id="1256" r:id="rId14"/>
    <p:sldId id="1261" r:id="rId15"/>
    <p:sldId id="1262" r:id="rId16"/>
    <p:sldId id="1265" r:id="rId17"/>
    <p:sldId id="1260" r:id="rId18"/>
    <p:sldId id="1264" r:id="rId19"/>
    <p:sldId id="271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頁" id="{358C1436-8726-44E9-9674-06351113E5DF}">
          <p14:sldIdLst>
            <p14:sldId id="259"/>
          </p14:sldIdLst>
        </p14:section>
        <p14:section name="控管紀錄(NAS)" id="{2E5D7665-38B7-4012-891B-65C37992EB9E}">
          <p14:sldIdLst/>
        </p14:section>
        <p14:section name="控管紀錄(Git)" id="{6A277EEA-9672-4024-8708-20A0F39A99C0}">
          <p14:sldIdLst>
            <p14:sldId id="1255"/>
          </p14:sldIdLst>
        </p14:section>
        <p14:section name="進度統整" id="{9DD50ACF-4175-4751-9D6B-498445AED633}">
          <p14:sldIdLst>
            <p14:sldId id="1258"/>
            <p14:sldId id="1257"/>
          </p14:sldIdLst>
        </p14:section>
        <p14:section name="需求列表" id="{DE023DAD-9EED-426D-8EB3-17248E4D00C3}">
          <p14:sldIdLst>
            <p14:sldId id="1254"/>
          </p14:sldIdLst>
        </p14:section>
        <p14:section name="模組列表" id="{4734B755-1284-4D0A-BD14-DE31D9E9C0A3}">
          <p14:sldIdLst>
            <p14:sldId id="614"/>
          </p14:sldIdLst>
        </p14:section>
        <p14:section name="系統分析" id="{9A21F2E2-4FC0-4A62-9703-93430BA9593A}">
          <p14:sldIdLst>
            <p14:sldId id="1250"/>
            <p14:sldId id="1266"/>
            <p14:sldId id="1253"/>
          </p14:sldIdLst>
        </p14:section>
        <p14:section name="專案架構" id="{1EBCE073-09FA-4CD3-BDCF-56A4EDB986FF}">
          <p14:sldIdLst/>
        </p14:section>
        <p14:section name="成果展示(2023/3/24)" id="{70DC3051-68F9-4DEC-9A31-AFAFBB0B0227}">
          <p14:sldIdLst>
            <p14:sldId id="1263"/>
            <p14:sldId id="1143"/>
            <p14:sldId id="1259"/>
            <p14:sldId id="1256"/>
            <p14:sldId id="1261"/>
            <p14:sldId id="1262"/>
            <p14:sldId id="1265"/>
          </p14:sldIdLst>
        </p14:section>
        <p14:section name="問題紀錄" id="{E54951B3-F25C-472E-B15E-EA7E37F6D2ED}">
          <p14:sldIdLst>
            <p14:sldId id="1260"/>
            <p14:sldId id="1264"/>
          </p14:sldIdLst>
        </p14:section>
        <p14:section name="參考資料" id="{45BCF316-EF51-4D48-B1BE-363829FB5D01}">
          <p14:sldIdLst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FE"/>
    <a:srgbClr val="FFFFFF"/>
    <a:srgbClr val="7CAFDE"/>
    <a:srgbClr val="3886CC"/>
    <a:srgbClr val="66A2D8"/>
    <a:srgbClr val="FF6600"/>
    <a:srgbClr val="9751CB"/>
    <a:srgbClr val="6AA4D9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06799F8-075E-4A3A-A7F6-7FBC6576F1A4}" styleName="佈景主題樣式 2 - 輔色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496" autoAdjust="0"/>
  </p:normalViewPr>
  <p:slideViewPr>
    <p:cSldViewPr snapToGrid="0">
      <p:cViewPr varScale="1">
        <p:scale>
          <a:sx n="72" d="100"/>
          <a:sy n="72" d="100"/>
        </p:scale>
        <p:origin x="420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29F8E0-05F2-4742-BB97-D2E4F51035C8}" type="datetimeFigureOut">
              <a:rPr lang="zh-TW" altLang="en-US" smtClean="0">
                <a:ea typeface="標楷體" panose="03000509000000000000" pitchFamily="65" charset="-120"/>
              </a:rPr>
              <a:t>2023/4/23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DBFE4-86DF-49E3-AB07-98BBBFC45567}" type="slidenum">
              <a:rPr lang="zh-TW" altLang="en-US" smtClean="0">
                <a:ea typeface="標楷體" panose="03000509000000000000" pitchFamily="65" charset="-120"/>
              </a:rPr>
              <a:t>‹#›</a:t>
            </a:fld>
            <a:endParaRPr lang="zh-TW" altLang="en-US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092504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2CB905C5-9D54-40E2-B40C-7996280CAB02}" type="datetimeFigureOut">
              <a:rPr lang="zh-TW" altLang="en-US" smtClean="0"/>
              <a:pPr/>
              <a:t>2023/4/23</a:t>
            </a:fld>
            <a:endParaRPr lang="zh-TW" alt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 dirty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標楷體" panose="03000509000000000000" pitchFamily="65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標楷體" panose="03000509000000000000" pitchFamily="65" charset="-120"/>
              </a:defRPr>
            </a:lvl1pPr>
          </a:lstStyle>
          <a:p>
            <a:fld id="{EF8A6B0B-A5FB-4629-B823-69B1A9EB3A4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9117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標楷體" panose="03000509000000000000" pitchFamily="65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18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6966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06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072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7352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8A6B0B-A5FB-4629-B823-69B1A9EB3A43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8678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951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894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6410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4074"/>
            <a:ext cx="10515600" cy="4434726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7" name="內容版面配置區 2"/>
          <p:cNvSpPr>
            <a:spLocks noGrp="1"/>
          </p:cNvSpPr>
          <p:nvPr>
            <p:ph idx="13"/>
          </p:nvPr>
        </p:nvSpPr>
        <p:spPr>
          <a:xfrm>
            <a:off x="838200" y="5638800"/>
            <a:ext cx="10515600" cy="600825"/>
          </a:xfrm>
        </p:spPr>
        <p:txBody>
          <a:bodyPr>
            <a:normAutofit/>
          </a:bodyPr>
          <a:lstStyle>
            <a:lvl1pPr hangingPunct="0">
              <a:lnSpc>
                <a:spcPct val="100000"/>
              </a:lnSpc>
              <a:spcBef>
                <a:spcPts val="0"/>
              </a:spcBef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126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42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0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493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376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183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68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C965-A63A-473D-BEFB-C8F9714D5269}" type="datetimeFigureOut">
              <a:rPr lang="zh-TW" altLang="en-US" smtClean="0"/>
              <a:t>2023/4/23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9E983-480B-48C5-9E0F-D21C0DFBB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8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0C0CC965-A63A-473D-BEFB-C8F9714D5269}" type="datetimeFigureOut">
              <a:rPr lang="zh-TW" altLang="en-US" smtClean="0"/>
              <a:pPr/>
              <a:t>2023/4/23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90F9E983-480B-48C5-9E0F-D21C0DFBB5C0}" type="slidenum">
              <a:rPr lang="zh-TW" altLang="en-US" smtClean="0"/>
              <a:pPr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 userDrawn="1"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842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0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51144212/opencv-watershed-options-to-modify-code-to-obtain-better-results-otherwise-w" TargetMode="External"/><Relationship Id="rId3" Type="http://schemas.openxmlformats.org/officeDocument/2006/relationships/hyperlink" Target="https://docs.opencv.org/3.4/d7/d1b/group__imgproc__misc.html#ga3267243e4d3f95165d55a618c65ac6e1" TargetMode="External"/><Relationship Id="rId7" Type="http://schemas.openxmlformats.org/officeDocument/2006/relationships/hyperlink" Target="https://stackoverflow.com/questions/28340950/opencv-how-to-draw-continously-with-a-mouse" TargetMode="External"/><Relationship Id="rId2" Type="http://schemas.openxmlformats.org/officeDocument/2006/relationships/hyperlink" Target="https://youtu.be/xjrykYpaBBM?t=433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opencv.org/3.4/d5/dc4/tutorial_adding_images.html#:~:text=exit(%2D1)-,%23%20%5Bblend_images%5D,-beta%20%3D%20(1.0%20%2D%20alpha" TargetMode="External"/><Relationship Id="rId5" Type="http://schemas.openxmlformats.org/officeDocument/2006/relationships/hyperlink" Target="https://docs.opencv.org/4.x/d2/dbd/tutorial_distance_transform.html#:~:text=Peaks%27%2C%20dist)-,dist_8u%20%3D%20dist.astype(%27uint8%27),-%23%20Find%20total%20markers" TargetMode="External"/><Relationship Id="rId4" Type="http://schemas.openxmlformats.org/officeDocument/2006/relationships/hyperlink" Target="https://docs.opencv.org/3.4/d3/db4/tutorial_py_watershed.html#:~:text=Cod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30"/>
            <a:ext cx="10515600" cy="2544296"/>
          </a:xfrm>
        </p:spPr>
        <p:txBody>
          <a:bodyPr anchor="t">
            <a:normAutofit/>
          </a:bodyPr>
          <a:lstStyle/>
          <a:p>
            <a:pPr>
              <a:lnSpc>
                <a:spcPct val="125000"/>
              </a:lnSpc>
            </a:pPr>
            <a:r>
              <a:rPr lang="zh-TW" altLang="en-US" sz="4000" b="0" dirty="0"/>
              <a:t>嵌入式影像作業</a:t>
            </a:r>
            <a:br>
              <a:rPr lang="en-US" altLang="zh-TW" sz="4000" b="0" dirty="0"/>
            </a:br>
            <a:r>
              <a:rPr lang="en-US" altLang="zh-TW" sz="5600" b="0" dirty="0"/>
              <a:t>Watershed, </a:t>
            </a:r>
            <a:r>
              <a:rPr lang="en-US" altLang="zh-TW" sz="5600" b="0" dirty="0" err="1"/>
              <a:t>LBP+watershed</a:t>
            </a:r>
            <a:endParaRPr lang="zh-TW" altLang="en-US" sz="4000" b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3933825"/>
            <a:ext cx="10515600" cy="2325461"/>
          </a:xfrm>
        </p:spPr>
        <p:txBody>
          <a:bodyPr numCol="3">
            <a:normAutofit/>
          </a:bodyPr>
          <a:lstStyle/>
          <a:p>
            <a:pPr algn="l"/>
            <a:r>
              <a:rPr lang="zh-TW" altLang="en-US" dirty="0"/>
              <a:t>負  責  人：吳東穎</a:t>
            </a:r>
            <a:endParaRPr lang="en-US" altLang="zh-TW" dirty="0"/>
          </a:p>
          <a:p>
            <a:r>
              <a:rPr lang="zh-TW" altLang="en-US" dirty="0"/>
              <a:t>目前成員：吳東穎</a:t>
            </a:r>
            <a:endParaRPr lang="en-US" altLang="zh-TW" dirty="0"/>
          </a:p>
          <a:p>
            <a:r>
              <a:rPr lang="zh-TW" altLang="en-US" dirty="0"/>
              <a:t>開始日期：</a:t>
            </a:r>
            <a:r>
              <a:rPr lang="en-US" altLang="zh-TW" dirty="0"/>
              <a:t>2023/3/24</a:t>
            </a:r>
          </a:p>
          <a:p>
            <a:r>
              <a:rPr lang="zh-TW" altLang="en-US" dirty="0"/>
              <a:t>結束日期：</a:t>
            </a:r>
          </a:p>
        </p:txBody>
      </p:sp>
    </p:spTree>
    <p:extLst>
      <p:ext uri="{BB962C8B-B14F-4D97-AF65-F5344CB8AC3E}">
        <p14:creationId xmlns:p14="http://schemas.microsoft.com/office/powerpoint/2010/main" val="405693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9"/>
    </mc:Choice>
    <mc:Fallback xmlns="">
      <p:transition spd="slow" advTm="249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69D8B876-784F-435F-BE48-156F20D76474}"/>
              </a:ext>
            </a:extLst>
          </p:cNvPr>
          <p:cNvSpPr txBox="1">
            <a:spLocks/>
          </p:cNvSpPr>
          <p:nvPr/>
        </p:nvSpPr>
        <p:spPr>
          <a:xfrm>
            <a:off x="1458329" y="1479949"/>
            <a:ext cx="9283652" cy="3278477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endParaRPr lang="en-US" altLang="zh-TW" dirty="0"/>
          </a:p>
        </p:txBody>
      </p:sp>
      <p:sp>
        <p:nvSpPr>
          <p:cNvPr id="10" name="內容版面配置區 1">
            <a:extLst>
              <a:ext uri="{FF2B5EF4-FFF2-40B4-BE49-F238E27FC236}">
                <a16:creationId xmlns:a16="http://schemas.microsoft.com/office/drawing/2014/main" id="{8E858796-1C6D-467D-A66A-474EE192DF0D}"/>
              </a:ext>
            </a:extLst>
          </p:cNvPr>
          <p:cNvSpPr txBox="1">
            <a:spLocks/>
          </p:cNvSpPr>
          <p:nvPr/>
        </p:nvSpPr>
        <p:spPr>
          <a:xfrm>
            <a:off x="1610729" y="1632349"/>
            <a:ext cx="9283652" cy="3278477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zh-TW" altLang="en-US" sz="1800" dirty="0"/>
              <a:t>全圖切割，取邊緣</a:t>
            </a:r>
            <a:endParaRPr lang="en-US" altLang="zh-TW" sz="1800" dirty="0"/>
          </a:p>
          <a:p>
            <a:pPr marL="285750" lvl="1" indent="-285750"/>
            <a:r>
              <a:rPr lang="en-US" altLang="zh-TW" sz="1800" dirty="0"/>
              <a:t>watershed</a:t>
            </a:r>
            <a:r>
              <a:rPr lang="zh-TW" altLang="en-US" sz="1800" dirty="0"/>
              <a:t>自動上色</a:t>
            </a:r>
            <a:endParaRPr lang="en-US" altLang="zh-TW" sz="1800" dirty="0"/>
          </a:p>
          <a:p>
            <a:pPr marL="285750" lvl="1" indent="-285750"/>
            <a:r>
              <a:rPr lang="zh-TW" altLang="en-US" sz="1800" dirty="0"/>
              <a:t>鼠標繪製注水點</a:t>
            </a:r>
            <a:endParaRPr lang="en-US" altLang="zh-TW" sz="1800" dirty="0"/>
          </a:p>
          <a:p>
            <a:pPr marL="285750" lvl="1" indent="-285750"/>
            <a:r>
              <a:rPr lang="en-US" altLang="zh-TW" sz="1800" dirty="0"/>
              <a:t>LBP</a:t>
            </a:r>
            <a:r>
              <a:rPr lang="zh-TW" altLang="en-US" sz="1800" dirty="0"/>
              <a:t>繪製注水點</a:t>
            </a:r>
            <a:endParaRPr lang="en-US" altLang="zh-TW" sz="1800" dirty="0"/>
          </a:p>
          <a:p>
            <a:pPr marL="285750" lvl="1" indent="-285750"/>
            <a:endParaRPr lang="en-US" altLang="zh-TW" sz="1800" dirty="0"/>
          </a:p>
          <a:p>
            <a:pPr marL="285750" lvl="1" indent="-285750"/>
            <a:endParaRPr lang="en-US" altLang="zh-TW" dirty="0"/>
          </a:p>
          <a:p>
            <a:endParaRPr lang="en-US" altLang="zh-TW" dirty="0"/>
          </a:p>
        </p:txBody>
      </p:sp>
      <p:sp>
        <p:nvSpPr>
          <p:cNvPr id="11" name="標題 2">
            <a:extLst>
              <a:ext uri="{FF2B5EF4-FFF2-40B4-BE49-F238E27FC236}">
                <a16:creationId xmlns:a16="http://schemas.microsoft.com/office/drawing/2014/main" id="{8B069C70-6563-4B34-A537-7770CAAF3418}"/>
              </a:ext>
            </a:extLst>
          </p:cNvPr>
          <p:cNvSpPr txBox="1">
            <a:spLocks/>
          </p:cNvSpPr>
          <p:nvPr/>
        </p:nvSpPr>
        <p:spPr>
          <a:xfrm>
            <a:off x="990600" y="419867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j-cs"/>
              </a:defRPr>
            </a:lvl1pPr>
          </a:lstStyle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週進度項目 </a:t>
            </a:r>
            <a:r>
              <a:rPr lang="en-US" altLang="zh-TW" sz="3200" dirty="0"/>
              <a:t>(2023/3/24)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33187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全圖切割，取邊緣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E88104E-A596-483D-BD82-25B96CC4A922}"/>
              </a:ext>
            </a:extLst>
          </p:cNvPr>
          <p:cNvSpPr txBox="1"/>
          <p:nvPr/>
        </p:nvSpPr>
        <p:spPr>
          <a:xfrm>
            <a:off x="2556473" y="4909736"/>
            <a:ext cx="2514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柏油路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zh-TW" altLang="en-US" dirty="0"/>
              <a:t>：</a:t>
            </a:r>
            <a:r>
              <a:rPr lang="en-US" altLang="zh-TW" dirty="0"/>
              <a:t>346x519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93B2CF8-F186-4EC1-B5A4-CCF43B2DE7F4}"/>
              </a:ext>
            </a:extLst>
          </p:cNvPr>
          <p:cNvSpPr txBox="1"/>
          <p:nvPr/>
        </p:nvSpPr>
        <p:spPr>
          <a:xfrm>
            <a:off x="7721423" y="4947731"/>
            <a:ext cx="27145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石子路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en-US" altLang="zh-TW" dirty="0">
                <a:ea typeface="標楷體" panose="03000509000000000000" pitchFamily="65" charset="-120"/>
              </a:rPr>
              <a:t>: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767x767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C89D17A-B24B-46C7-A53E-E8C3CD35D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608" y="1186856"/>
            <a:ext cx="3771490" cy="377149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FCD01CA1-8279-45A6-87D4-BEC6A850F0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077" y="5611940"/>
            <a:ext cx="4787642" cy="96720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1DDBAD27-D5AF-4987-9195-BCF10CA11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829" y="1260220"/>
            <a:ext cx="5437143" cy="3624762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789C35F8-8988-4EF1-A47B-F10540E91B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1581" y="5594062"/>
            <a:ext cx="4787641" cy="92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98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</a:t>
            </a:r>
            <a:r>
              <a:rPr lang="zh-TW" altLang="en-US" sz="3200" dirty="0"/>
              <a:t> 全圖切割，取邊緣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E88104E-A596-483D-BD82-25B96CC4A922}"/>
              </a:ext>
            </a:extLst>
          </p:cNvPr>
          <p:cNvSpPr txBox="1"/>
          <p:nvPr/>
        </p:nvSpPr>
        <p:spPr>
          <a:xfrm>
            <a:off x="2539020" y="4666538"/>
            <a:ext cx="25142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草地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zh-TW" altLang="en-US" dirty="0"/>
              <a:t>：</a:t>
            </a:r>
            <a:r>
              <a:rPr lang="en-US" altLang="zh-TW" dirty="0"/>
              <a:t>474x316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93B2CF8-F186-4EC1-B5A4-CCF43B2DE7F4}"/>
              </a:ext>
            </a:extLst>
          </p:cNvPr>
          <p:cNvSpPr txBox="1"/>
          <p:nvPr/>
        </p:nvSpPr>
        <p:spPr>
          <a:xfrm>
            <a:off x="7789197" y="4734563"/>
            <a:ext cx="27145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街景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zh-TW" altLang="en-US" dirty="0">
                <a:ea typeface="標楷體" panose="03000509000000000000" pitchFamily="65" charset="-120"/>
              </a:rPr>
              <a:t>大小</a:t>
            </a:r>
            <a:r>
              <a:rPr lang="en-US" altLang="zh-TW" dirty="0">
                <a:ea typeface="標楷體" panose="03000509000000000000" pitchFamily="65" charset="-120"/>
              </a:rPr>
              <a:t>: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800x533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C9929C1-2203-4483-AB27-336392582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25" y="5476902"/>
            <a:ext cx="5455988" cy="109434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BD079C5-1F23-4557-8AEC-4ED4F0FB3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00" y="1356062"/>
            <a:ext cx="4965715" cy="331047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4AB75CC-3A42-44B3-96DC-8A34178EAA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202" y="5481634"/>
            <a:ext cx="5424496" cy="1054982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80646BF-7453-4139-8FAC-CC66887829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9887" y="1277747"/>
            <a:ext cx="5203913" cy="346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49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</a:t>
            </a:r>
            <a:r>
              <a:rPr lang="zh-TW" altLang="en-US" sz="3200" dirty="0"/>
              <a:t>自動上色 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91C48DA-BC2B-4C26-8938-340E80A34ADC}"/>
              </a:ext>
            </a:extLst>
          </p:cNvPr>
          <p:cNvSpPr txBox="1"/>
          <p:nvPr/>
        </p:nvSpPr>
        <p:spPr>
          <a:xfrm>
            <a:off x="1499645" y="1854445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ea typeface="標楷體" panose="03000509000000000000" pitchFamily="65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3BE144E-24A3-456E-ABDA-24C33CC3B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913" y="2223777"/>
            <a:ext cx="4514286" cy="3009524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470B6B7-6B9A-4199-9F82-F574CA386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602" y="2230703"/>
            <a:ext cx="4493506" cy="299567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67E5ACD6-C935-49CC-A9BD-4A7D25FDB29A}"/>
              </a:ext>
            </a:extLst>
          </p:cNvPr>
          <p:cNvSpPr txBox="1"/>
          <p:nvPr/>
        </p:nvSpPr>
        <p:spPr>
          <a:xfrm>
            <a:off x="2523097" y="547618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zh-TW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柏油路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8DBDE4F-DA60-4A02-8386-AA9ABD87E9EA}"/>
              </a:ext>
            </a:extLst>
          </p:cNvPr>
          <p:cNvSpPr txBox="1"/>
          <p:nvPr/>
        </p:nvSpPr>
        <p:spPr>
          <a:xfrm>
            <a:off x="8040656" y="5476186"/>
            <a:ext cx="24427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草地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4641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</a:t>
            </a:r>
            <a:r>
              <a:rPr lang="zh-TW" altLang="en-US" sz="3200" dirty="0"/>
              <a:t>鼠標繪製注水點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721A0A2-B531-42B1-8EC5-CDEF6687C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5257" y="2382410"/>
            <a:ext cx="4493506" cy="299567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E6F9AE8-499C-404E-B42D-0EA6733ED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238" y="2382409"/>
            <a:ext cx="4493506" cy="299567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0BCB068-ACA6-4111-8B41-5336A0ACD9B6}"/>
              </a:ext>
            </a:extLst>
          </p:cNvPr>
          <p:cNvSpPr txBox="1"/>
          <p:nvPr/>
        </p:nvSpPr>
        <p:spPr>
          <a:xfrm>
            <a:off x="1457776" y="1574044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切割成</a:t>
            </a:r>
            <a:r>
              <a:rPr lang="en-US" altLang="zh-TW" dirty="0">
                <a:ea typeface="標楷體" panose="03000509000000000000" pitchFamily="65" charset="-120"/>
              </a:rPr>
              <a:t>4</a:t>
            </a:r>
            <a:r>
              <a:rPr lang="zh-TW" altLang="en-US" dirty="0">
                <a:ea typeface="標楷體" panose="03000509000000000000" pitchFamily="65" charset="-120"/>
              </a:rPr>
              <a:t>個部分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天空、山、樹林、馬路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0473A98-1E6C-470B-B301-5F9042BFF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004" y="2382410"/>
            <a:ext cx="4493506" cy="2995671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21782D65-7AAC-4E7D-848F-B10D2E917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985" y="2382409"/>
            <a:ext cx="4493506" cy="299567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7F7F044D-8488-4676-8452-61EFCE771399}"/>
              </a:ext>
            </a:extLst>
          </p:cNvPr>
          <p:cNvSpPr txBox="1"/>
          <p:nvPr/>
        </p:nvSpPr>
        <p:spPr>
          <a:xfrm>
            <a:off x="2691773" y="562710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鼠標畫線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2719D22-5AF3-4078-9F63-87FC961418A6}"/>
              </a:ext>
            </a:extLst>
          </p:cNvPr>
          <p:cNvSpPr txBox="1"/>
          <p:nvPr/>
        </p:nvSpPr>
        <p:spPr>
          <a:xfrm>
            <a:off x="7616675" y="5627106"/>
            <a:ext cx="2687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畫線切割後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6785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LBP</a:t>
            </a:r>
            <a:r>
              <a:rPr lang="zh-TW" altLang="en-US" sz="3200" dirty="0"/>
              <a:t>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AA83743-D520-480B-BB59-C89A8EBCC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143" y="2229955"/>
            <a:ext cx="4942857" cy="329523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BA7A8394-7BFC-4CFB-B606-515C83F0A521}"/>
              </a:ext>
            </a:extLst>
          </p:cNvPr>
          <p:cNvSpPr txBox="1"/>
          <p:nvPr/>
        </p:nvSpPr>
        <p:spPr>
          <a:xfrm>
            <a:off x="1457776" y="1574044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鋸齒況邊緣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B48CBBE-6CE7-4073-B211-2743D219DAD3}"/>
              </a:ext>
            </a:extLst>
          </p:cNvPr>
          <p:cNvSpPr txBox="1"/>
          <p:nvPr/>
        </p:nvSpPr>
        <p:spPr>
          <a:xfrm>
            <a:off x="2691773" y="5627106"/>
            <a:ext cx="9276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門檻</a:t>
            </a:r>
            <a:r>
              <a:rPr lang="en-US" altLang="zh-TW" dirty="0">
                <a:ea typeface="標楷體" panose="03000509000000000000" pitchFamily="65" charset="-120"/>
              </a:rPr>
              <a:t>1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3AC5092-0780-4F3A-AD08-F8943E940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095" y="2229955"/>
            <a:ext cx="4942857" cy="3295238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B5A15C40-169E-47A8-B0E3-9E4907172413}"/>
              </a:ext>
            </a:extLst>
          </p:cNvPr>
          <p:cNvSpPr txBox="1"/>
          <p:nvPr/>
        </p:nvSpPr>
        <p:spPr>
          <a:xfrm>
            <a:off x="7820048" y="5534337"/>
            <a:ext cx="1680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2. </a:t>
            </a:r>
            <a:r>
              <a:rPr lang="zh-TW" altLang="en-US" dirty="0">
                <a:ea typeface="標楷體" panose="03000509000000000000" pitchFamily="65" charset="-120"/>
              </a:rPr>
              <a:t>門檻</a:t>
            </a:r>
            <a:r>
              <a:rPr lang="en-US" altLang="zh-TW" dirty="0">
                <a:ea typeface="標楷體" panose="03000509000000000000" pitchFamily="65" charset="-12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89764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C6F2101E-6C4A-4715-BEA0-1E3BFAEC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5010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200" dirty="0"/>
              <a:t>成果展示 </a:t>
            </a:r>
            <a:r>
              <a:rPr lang="en-US" altLang="zh-TW" sz="3200" dirty="0"/>
              <a:t>– LBP</a:t>
            </a:r>
            <a:r>
              <a:rPr lang="zh-TW" altLang="en-US" sz="3200" dirty="0"/>
              <a:t>繪製注水點</a:t>
            </a:r>
            <a:r>
              <a:rPr lang="en-US" altLang="zh-TW" sz="3200" dirty="0"/>
              <a:t>(</a:t>
            </a:r>
            <a:r>
              <a:rPr lang="en-US" altLang="zh-TW" sz="3200" dirty="0">
                <a:solidFill>
                  <a:srgbClr val="FF0000"/>
                </a:solidFill>
              </a:rPr>
              <a:t>2023/3/24</a:t>
            </a:r>
            <a:r>
              <a:rPr lang="en-US" altLang="zh-TW" sz="3200" dirty="0"/>
              <a:t>)</a:t>
            </a:r>
            <a:endParaRPr lang="zh-TW" altLang="en-US" sz="32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96286EF-E378-4DA7-AAD9-3BC07E85441D}"/>
              </a:ext>
            </a:extLst>
          </p:cNvPr>
          <p:cNvSpPr txBox="1"/>
          <p:nvPr/>
        </p:nvSpPr>
        <p:spPr>
          <a:xfrm>
            <a:off x="1457776" y="1574044"/>
            <a:ext cx="92764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藉由</a:t>
            </a:r>
            <a:r>
              <a:rPr lang="en-US" altLang="zh-TW" dirty="0">
                <a:ea typeface="標楷體" panose="03000509000000000000" pitchFamily="65" charset="-120"/>
              </a:rPr>
              <a:t>watershed</a:t>
            </a:r>
            <a:r>
              <a:rPr lang="zh-TW" altLang="en-US" dirty="0">
                <a:ea typeface="標楷體" panose="03000509000000000000" pitchFamily="65" charset="-120"/>
              </a:rPr>
              <a:t>，補足</a:t>
            </a: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鋸齒狀邊緣</a:t>
            </a:r>
            <a:endParaRPr lang="en-US" altLang="zh-TW" dirty="0"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給天空、馬路不同的門檻值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A907AFC-2567-4945-A01C-5FF1976BA299}"/>
              </a:ext>
            </a:extLst>
          </p:cNvPr>
          <p:cNvSpPr txBox="1"/>
          <p:nvPr/>
        </p:nvSpPr>
        <p:spPr>
          <a:xfrm>
            <a:off x="5166230" y="5733638"/>
            <a:ext cx="4327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ea typeface="標楷體" panose="03000509000000000000" pitchFamily="65" charset="-120"/>
              </a:rPr>
              <a:t>圖</a:t>
            </a:r>
            <a:r>
              <a:rPr lang="en-US" altLang="zh-TW" dirty="0">
                <a:ea typeface="標楷體" panose="03000509000000000000" pitchFamily="65" charset="-120"/>
              </a:rPr>
              <a:t>1. </a:t>
            </a:r>
            <a:r>
              <a:rPr lang="zh-TW" altLang="en-US" dirty="0">
                <a:ea typeface="標楷體" panose="03000509000000000000" pitchFamily="65" charset="-120"/>
              </a:rPr>
              <a:t>注水結果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736C6E47-4F5E-49DC-8E41-BD3E4FBB7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4570" y="2299639"/>
            <a:ext cx="4942857" cy="32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628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6F203046-8F08-40F7-AF7B-621495683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>
            <a:normAutofit/>
          </a:bodyPr>
          <a:lstStyle/>
          <a:p>
            <a:endParaRPr lang="en-US" altLang="zh-TW" sz="2000" dirty="0"/>
          </a:p>
          <a:p>
            <a:r>
              <a:rPr lang="en-US" altLang="zh-TW" sz="2000" dirty="0"/>
              <a:t>Q1</a:t>
            </a:r>
            <a:r>
              <a:rPr lang="zh-TW" altLang="en-US" sz="2000" dirty="0"/>
              <a:t>：在原圖上色，邊線</a:t>
            </a:r>
            <a:r>
              <a:rPr lang="en-US" altLang="zh-TW" sz="2000" dirty="0"/>
              <a:t>(marker == -1)</a:t>
            </a:r>
            <a:r>
              <a:rPr lang="zh-TW" altLang="en-US" sz="2000" dirty="0"/>
              <a:t>會隨</a:t>
            </a:r>
            <a:r>
              <a:rPr lang="en-US" altLang="zh-TW" sz="2000" dirty="0"/>
              <a:t>opening</a:t>
            </a:r>
            <a:r>
              <a:rPr lang="zh-TW" altLang="en-US" sz="2000" dirty="0"/>
              <a:t>迭帶次數變動而蔓延。</a:t>
            </a:r>
            <a:endParaRPr lang="en-US" altLang="zh-TW" sz="2000" dirty="0"/>
          </a:p>
          <a:p>
            <a:r>
              <a:rPr lang="en-US" altLang="zh-TW" sz="2000" dirty="0"/>
              <a:t>A1</a:t>
            </a:r>
            <a:r>
              <a:rPr lang="zh-TW" altLang="en-US" sz="2000" dirty="0"/>
              <a:t>：</a:t>
            </a:r>
            <a:endParaRPr lang="en-US" altLang="zh-TW" sz="2000" dirty="0"/>
          </a:p>
          <a:p>
            <a:pPr lvl="1"/>
            <a:r>
              <a:rPr lang="zh-TW" altLang="en-US" sz="2000" dirty="0"/>
              <a:t> </a:t>
            </a:r>
            <a:r>
              <a:rPr lang="en-US" altLang="zh-TW" sz="2000" dirty="0" err="1"/>
              <a:t>cv.waitKey</a:t>
            </a:r>
            <a:r>
              <a:rPr lang="en-US" altLang="zh-TW" sz="2000" dirty="0"/>
              <a:t>(0)</a:t>
            </a:r>
          </a:p>
          <a:p>
            <a:pPr lvl="1"/>
            <a:r>
              <a:rPr lang="en-US" altLang="zh-TW" sz="2000" dirty="0">
                <a:solidFill>
                  <a:srgbClr val="FF0000"/>
                </a:solidFill>
              </a:rPr>
              <a:t> </a:t>
            </a:r>
            <a:r>
              <a:rPr lang="en-US" altLang="zh-TW" sz="2000" dirty="0" err="1">
                <a:solidFill>
                  <a:srgbClr val="FF0000"/>
                </a:solidFill>
              </a:rPr>
              <a:t>img</a:t>
            </a:r>
            <a:r>
              <a:rPr lang="en-US" altLang="zh-TW" sz="2000" dirty="0">
                <a:solidFill>
                  <a:srgbClr val="FF0000"/>
                </a:solidFill>
              </a:rPr>
              <a:t> = </a:t>
            </a:r>
            <a:r>
              <a:rPr lang="en-US" altLang="zh-TW" sz="2000" dirty="0" err="1">
                <a:solidFill>
                  <a:srgbClr val="FF0000"/>
                </a:solidFill>
              </a:rPr>
              <a:t>cv.imread</a:t>
            </a:r>
            <a:r>
              <a:rPr lang="en-US" altLang="zh-TW" sz="2000" dirty="0">
                <a:solidFill>
                  <a:srgbClr val="FF0000"/>
                </a:solidFill>
              </a:rPr>
              <a:t>('D:\</a:t>
            </a:r>
            <a:r>
              <a:rPr lang="en-US" altLang="zh-TW" sz="2000" dirty="0" err="1">
                <a:solidFill>
                  <a:srgbClr val="FF0000"/>
                </a:solidFill>
              </a:rPr>
              <a:t>Project_lab</a:t>
            </a:r>
            <a:r>
              <a:rPr lang="en-US" altLang="zh-TW" sz="2000" dirty="0">
                <a:solidFill>
                  <a:srgbClr val="FF0000"/>
                </a:solidFill>
              </a:rPr>
              <a:t>\mountian_road.jpg’)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en-US" altLang="zh-TW" sz="2000" dirty="0"/>
              <a:t>#</a:t>
            </a:r>
            <a:r>
              <a:rPr lang="zh-TW" altLang="en-US" sz="2000" dirty="0"/>
              <a:t>刷新原圖</a:t>
            </a:r>
            <a:endParaRPr lang="en-US" altLang="zh-TW" sz="2000"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7D21D23-1C64-4935-9F29-BE09B51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CEFCFB-2DB3-42E6-8317-402B1794C858}"/>
              </a:ext>
            </a:extLst>
          </p:cNvPr>
          <p:cNvSpPr/>
          <p:nvPr/>
        </p:nvSpPr>
        <p:spPr>
          <a:xfrm>
            <a:off x="7106264" y="5858940"/>
            <a:ext cx="3041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邊線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(marker == -1)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蔓延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16217639-A9FF-485C-8CB5-1C4B6DB42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698" y="2859167"/>
            <a:ext cx="4474172" cy="2982781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F42EBA5A-1519-4DD4-8EA4-02028B9A2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577" y="4051535"/>
            <a:ext cx="4474172" cy="914287"/>
          </a:xfrm>
          <a:prstGeom prst="rect">
            <a:avLst/>
          </a:prstGeom>
        </p:spPr>
      </p:pic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7B035CD4-088D-449C-A5FF-F9B717B6D5D7}"/>
              </a:ext>
            </a:extLst>
          </p:cNvPr>
          <p:cNvCxnSpPr/>
          <p:nvPr/>
        </p:nvCxnSpPr>
        <p:spPr>
          <a:xfrm>
            <a:off x="2869636" y="3878144"/>
            <a:ext cx="163349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4057B93D-8DFC-4970-B704-6F02276C8134}"/>
              </a:ext>
            </a:extLst>
          </p:cNvPr>
          <p:cNvCxnSpPr/>
          <p:nvPr/>
        </p:nvCxnSpPr>
        <p:spPr>
          <a:xfrm>
            <a:off x="2869636" y="5044610"/>
            <a:ext cx="163349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2FEC443F-5C65-4362-B6D1-E0CC2BBE1509}"/>
              </a:ext>
            </a:extLst>
          </p:cNvPr>
          <p:cNvSpPr/>
          <p:nvPr/>
        </p:nvSpPr>
        <p:spPr>
          <a:xfrm>
            <a:off x="2685742" y="5173237"/>
            <a:ext cx="1665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參數調變</a:t>
            </a:r>
          </a:p>
        </p:txBody>
      </p:sp>
    </p:spTree>
    <p:extLst>
      <p:ext uri="{BB962C8B-B14F-4D97-AF65-F5344CB8AC3E}">
        <p14:creationId xmlns:p14="http://schemas.microsoft.com/office/powerpoint/2010/main" val="1359490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6F203046-8F08-40F7-AF7B-621495683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01850"/>
            <a:ext cx="11048999" cy="5026422"/>
          </a:xfrm>
        </p:spPr>
        <p:txBody>
          <a:bodyPr>
            <a:normAutofit/>
          </a:bodyPr>
          <a:lstStyle/>
          <a:p>
            <a:endParaRPr lang="en-US" altLang="zh-TW" sz="2000" dirty="0"/>
          </a:p>
          <a:p>
            <a:r>
              <a:rPr lang="en-US" altLang="zh-TW" sz="2000" dirty="0"/>
              <a:t>Q2</a:t>
            </a:r>
            <a:r>
              <a:rPr lang="zh-TW" altLang="en-US" sz="2000" dirty="0"/>
              <a:t>：無法比較直方圖</a:t>
            </a:r>
            <a:r>
              <a:rPr lang="en-US" altLang="zh-TW" sz="2000" dirty="0"/>
              <a:t>?</a:t>
            </a:r>
          </a:p>
          <a:p>
            <a:r>
              <a:rPr lang="en-US" altLang="zh-TW" sz="2000" dirty="0"/>
              <a:t>A2</a:t>
            </a:r>
            <a:r>
              <a:rPr lang="zh-TW" altLang="en-US" sz="2000" dirty="0"/>
              <a:t>：</a:t>
            </a:r>
            <a:endParaRPr lang="en-US" altLang="zh-TW" sz="2000" dirty="0"/>
          </a:p>
          <a:p>
            <a:pPr lvl="1"/>
            <a:r>
              <a:rPr lang="zh-TW" altLang="en-US" sz="2000" dirty="0"/>
              <a:t> </a:t>
            </a:r>
            <a:r>
              <a:rPr lang="en-US" altLang="zh-TW" sz="2000" dirty="0" err="1"/>
              <a:t>LbpImg</a:t>
            </a:r>
            <a:r>
              <a:rPr lang="en-US" altLang="zh-TW" sz="2000" dirty="0"/>
              <a:t>(</a:t>
            </a:r>
            <a:r>
              <a:rPr lang="en-US" altLang="zh-TW" sz="2000" dirty="0" err="1"/>
              <a:t>img_bgr</a:t>
            </a:r>
            <a:r>
              <a:rPr lang="en-US" altLang="zh-TW" sz="2000" dirty="0"/>
              <a:t>)</a:t>
            </a:r>
            <a:r>
              <a:rPr lang="zh-TW" altLang="en-US" sz="2000" dirty="0"/>
              <a:t> 缺了 </a:t>
            </a:r>
            <a:r>
              <a:rPr lang="en-US" altLang="zh-TW" sz="2000" dirty="0"/>
              <a:t>return </a:t>
            </a:r>
            <a:r>
              <a:rPr lang="en-US" altLang="zh-TW" sz="2000" dirty="0" err="1"/>
              <a:t>img_lbp</a:t>
            </a:r>
            <a:endParaRPr lang="en-US" altLang="zh-TW" sz="2000" dirty="0"/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A7D21D23-1C64-4935-9F29-BE09B51CA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問題記錄 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軟體問題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CEFCFB-2DB3-42E6-8317-402B1794C858}"/>
              </a:ext>
            </a:extLst>
          </p:cNvPr>
          <p:cNvSpPr/>
          <p:nvPr/>
        </p:nvSpPr>
        <p:spPr>
          <a:xfrm>
            <a:off x="8024778" y="5858940"/>
            <a:ext cx="1204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2]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解法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FEC443F-5C65-4362-B6D1-E0CC2BBE1509}"/>
              </a:ext>
            </a:extLst>
          </p:cNvPr>
          <p:cNvSpPr/>
          <p:nvPr/>
        </p:nvSpPr>
        <p:spPr>
          <a:xfrm>
            <a:off x="2570347" y="4515167"/>
            <a:ext cx="12041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[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圖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1]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 問題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35B2498-B035-409A-912F-F2DE898A5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02" y="2605532"/>
            <a:ext cx="6256424" cy="170171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C56E09A-354C-42DC-8C65-D4B1E44B4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454" y="3736927"/>
            <a:ext cx="5704346" cy="208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20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/>
          <a:lstStyle/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</a:rPr>
              <a:t>trackbar: 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2"/>
              </a:rPr>
              <a:t>https://youtu.be/xjrykYpaBBM?t=4337</a:t>
            </a:r>
            <a:endParaRPr lang="en-US" altLang="zh-TW" b="1" i="0" u="none" strike="noStrike" dirty="0">
              <a:solidFill>
                <a:srgbClr val="3D578C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</a:rPr>
              <a:t>watershed</a:t>
            </a:r>
          </a:p>
          <a:p>
            <a:pPr lvl="1"/>
            <a:r>
              <a:rPr lang="en-US" altLang="zh-TW" b="1" dirty="0" err="1">
                <a:solidFill>
                  <a:srgbClr val="3D578C"/>
                </a:solidFill>
                <a:latin typeface="Helvetica" panose="020B0604020202020204" pitchFamily="34" charset="0"/>
                <a:hlinkClick r:id="rId3" tooltip="Performs a marker-based image segmentation using the watershed algorithm. "/>
              </a:rPr>
              <a:t>cv.watershed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3" tooltip="Performs a marker-based image segmentation using the watershed algorithm. "/>
              </a:rPr>
              <a:t>()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: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4"/>
              </a:rPr>
              <a:t>https://docs.opencv.org/3.4/d3/db4/tutorial_py_watershed.html#:~:text=Code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find contour and draw random color:</a:t>
            </a:r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5"/>
              </a:rPr>
              <a:t>https://docs.opencv.org/4.x/d2/dbd/tutorial_distance_transform.html#:~:text=Peaks%27%2C%20dist)-,dist_8u%20%3D%20dist.astype(%27uint8%27),-%23%20Find%20total%20markers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混合圖像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</a:rPr>
              <a:t>:</a:t>
            </a:r>
            <a:r>
              <a:rPr lang="zh-TW" altLang="en-US" b="1" dirty="0">
                <a:solidFill>
                  <a:srgbClr val="3D578C"/>
                </a:solidFill>
                <a:latin typeface="Helvetica" panose="020B0604020202020204" pitchFamily="34" charset="0"/>
              </a:rPr>
              <a:t>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hlinkClick r:id="rId6"/>
              </a:rPr>
              <a:t>https://docs.opencv.org/3.4/d5/dc4/tutorial_adding_images.html#:~:text=exit(%2D1)-,%23%20%5Bblend_images%5D,-beta%20%3D%20(1.0%20%2D%20alpha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pPr lvl="1"/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</a:endParaRPr>
          </a:p>
          <a:p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draw </a:t>
            </a:r>
            <a:r>
              <a:rPr lang="en-US" altLang="zh-TW" b="1" i="0" u="none" strike="noStrike" dirty="0" err="1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continously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 with a </a:t>
            </a:r>
            <a:r>
              <a:rPr lang="en-US" altLang="zh-TW" b="1" i="0" u="none" strike="noStrike" dirty="0" err="1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mousez</a:t>
            </a:r>
            <a:r>
              <a:rPr lang="en-US" altLang="zh-TW" b="1" i="0" u="none" strike="noStrike" dirty="0">
                <a:solidFill>
                  <a:srgbClr val="3D578C"/>
                </a:solidFill>
                <a:effectLst/>
                <a:latin typeface="Helvetica" panose="020B0604020202020204" pitchFamily="34" charset="0"/>
                <a:hlinkClick r:id="rId7"/>
              </a:rPr>
              <a:t>: https://stackoverflow.com/questions/28340950/opencv-how-to-draw-continously-with-a-mouse</a:t>
            </a:r>
            <a:endParaRPr lang="en-US" altLang="zh-TW" b="1" i="0" u="none" strike="noStrike" dirty="0">
              <a:solidFill>
                <a:srgbClr val="3D578C"/>
              </a:solidFill>
              <a:effectLst/>
              <a:latin typeface="Helvetica" panose="020B0604020202020204" pitchFamily="34" charset="0"/>
            </a:endParaRPr>
          </a:p>
          <a:p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cs typeface="Times New Roman" panose="02020603050405020304" pitchFamily="18" charset="0"/>
              </a:rPr>
              <a:t>watershed mouse marker: </a:t>
            </a:r>
            <a:r>
              <a:rPr lang="en-US" altLang="zh-TW" b="1" dirty="0">
                <a:solidFill>
                  <a:srgbClr val="3D578C"/>
                </a:solidFill>
                <a:latin typeface="Helvetica" panose="020B0604020202020204" pitchFamily="34" charset="0"/>
                <a:cs typeface="Times New Roman" panose="02020603050405020304" pitchFamily="18" charset="0"/>
                <a:hlinkClick r:id="rId8"/>
              </a:rPr>
              <a:t>https://stackoverflow.com/questions/51144212/opencv-watershed-options-to-modify-code-to-obtain-better-results-otherwise-w</a:t>
            </a:r>
            <a:endParaRPr lang="en-US" altLang="zh-TW" b="1" dirty="0">
              <a:solidFill>
                <a:srgbClr val="3D578C"/>
              </a:solidFill>
              <a:latin typeface="Helvetica" panose="020B0604020202020204" pitchFamily="34" charset="0"/>
              <a:cs typeface="Times New Roman" panose="02020603050405020304" pitchFamily="18" charset="0"/>
            </a:endParaRPr>
          </a:p>
          <a:p>
            <a:endParaRPr lang="en-US" altLang="zh-TW" dirty="0">
              <a:cs typeface="Times New Roman" panose="02020603050405020304" pitchFamily="18" charset="0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75910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285260DE-0C6A-4898-B343-67FA97F72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控管記錄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Git (</a:t>
            </a:r>
            <a:r>
              <a:rPr lang="en-US" altLang="zh-TW" sz="4400" dirty="0"/>
              <a:t>2023/3/24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36E04D6-2CCC-4D93-8822-A25E6BD8C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6520" y="1147410"/>
            <a:ext cx="5018960" cy="516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9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1">
            <a:extLst>
              <a:ext uri="{FF2B5EF4-FFF2-40B4-BE49-F238E27FC236}">
                <a16:creationId xmlns:a16="http://schemas.microsoft.com/office/drawing/2014/main" id="{8A18AAB4-41B4-4F16-A893-21F918DDB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9346" y="1444391"/>
            <a:ext cx="9559636" cy="4579796"/>
          </a:xfrm>
        </p:spPr>
        <p:txBody>
          <a:bodyPr>
            <a:normAutofit/>
          </a:bodyPr>
          <a:lstStyle/>
          <a:p>
            <a:pPr marL="285750" lvl="1" indent="-285750"/>
            <a:r>
              <a:rPr lang="zh-TW" altLang="en-US" sz="1800" dirty="0"/>
              <a:t>需求</a:t>
            </a:r>
            <a:r>
              <a:rPr lang="en-US" altLang="zh-TW" sz="1800" dirty="0"/>
              <a:t>: </a:t>
            </a:r>
          </a:p>
          <a:p>
            <a:pPr marL="742950" lvl="2" indent="-285750"/>
            <a:r>
              <a:rPr lang="zh-TW" altLang="en-US" sz="1800" dirty="0"/>
              <a:t>限制</a:t>
            </a:r>
            <a:r>
              <a:rPr lang="en-US" altLang="zh-TW" sz="1800" dirty="0"/>
              <a:t>: </a:t>
            </a:r>
            <a:r>
              <a:rPr lang="zh-TW" altLang="en-US" sz="1800" dirty="0"/>
              <a:t>以柏油路、石子路、草地、街景為輸入圖片</a:t>
            </a:r>
            <a:endParaRPr lang="en-US" altLang="zh-TW" sz="1800" dirty="0"/>
          </a:p>
          <a:p>
            <a:pPr marL="742950" lvl="2" indent="-285750"/>
            <a:r>
              <a:rPr lang="zh-TW" altLang="en-US" sz="1800" dirty="0"/>
              <a:t>介面</a:t>
            </a:r>
            <a:r>
              <a:rPr lang="en-US" altLang="zh-TW" sz="1800" dirty="0"/>
              <a:t>: </a:t>
            </a:r>
          </a:p>
          <a:p>
            <a:pPr marL="1200150" lvl="3" indent="-285750"/>
            <a:r>
              <a:rPr lang="zh-TW" altLang="en-US" sz="1800" dirty="0"/>
              <a:t>內部</a:t>
            </a:r>
            <a:r>
              <a:rPr lang="en-US" altLang="zh-TW" sz="1800"/>
              <a:t>: Trackbar()</a:t>
            </a:r>
            <a:endParaRPr lang="en-US" altLang="zh-TW" sz="1800" dirty="0"/>
          </a:p>
          <a:p>
            <a:pPr marL="1200150" lvl="3" indent="-285750"/>
            <a:r>
              <a:rPr lang="zh-TW" altLang="en-US" sz="1800" dirty="0"/>
              <a:t>外部</a:t>
            </a:r>
            <a:r>
              <a:rPr lang="en-US" altLang="zh-TW" sz="1800" dirty="0"/>
              <a:t>: </a:t>
            </a:r>
            <a:r>
              <a:rPr lang="zh-TW" altLang="en-US" sz="1800" dirty="0"/>
              <a:t>滑鼠、鍵盤</a:t>
            </a:r>
            <a:r>
              <a:rPr lang="en-US" altLang="zh-TW" sz="1800" dirty="0"/>
              <a:t>(</a:t>
            </a:r>
            <a:r>
              <a:rPr lang="zh-TW" altLang="en-US" sz="1800" dirty="0"/>
              <a:t>切換顏色</a:t>
            </a:r>
            <a:r>
              <a:rPr lang="en-US" altLang="zh-TW" sz="1800" dirty="0"/>
              <a:t>/</a:t>
            </a:r>
            <a:r>
              <a:rPr lang="zh-TW" altLang="en-US" sz="1800" dirty="0"/>
              <a:t>重製圖片</a:t>
            </a:r>
            <a:r>
              <a:rPr lang="en-US" altLang="zh-TW" sz="1800" dirty="0"/>
              <a:t>)</a:t>
            </a:r>
          </a:p>
          <a:p>
            <a:pPr marL="742950" lvl="2" indent="-285750"/>
            <a:r>
              <a:rPr lang="zh-TW" altLang="en-US" sz="1800" dirty="0"/>
              <a:t>功能</a:t>
            </a:r>
            <a:r>
              <a:rPr lang="en-US" altLang="zh-TW" sz="1800" dirty="0"/>
              <a:t>:</a:t>
            </a:r>
          </a:p>
          <a:p>
            <a:pPr marL="1200150" lvl="3" indent="-285750"/>
            <a:r>
              <a:rPr lang="zh-TW" altLang="en-US" sz="1800" dirty="0"/>
              <a:t>以</a:t>
            </a:r>
            <a:r>
              <a:rPr lang="en-US" altLang="zh-TW" sz="1800" dirty="0"/>
              <a:t>trackbar</a:t>
            </a:r>
            <a:r>
              <a:rPr lang="zh-TW" altLang="en-US" sz="1800" dirty="0"/>
              <a:t>調變參數，單測 </a:t>
            </a:r>
            <a:r>
              <a:rPr lang="en-US" altLang="zh-TW" sz="1800" b="0" dirty="0" err="1"/>
              <a:t>cv.watershed</a:t>
            </a:r>
            <a:r>
              <a:rPr lang="en-US" altLang="zh-TW" sz="1800" b="0" dirty="0"/>
              <a:t>( )</a:t>
            </a:r>
            <a:r>
              <a:rPr lang="zh-TW" altLang="en-US" sz="1800" b="0" dirty="0"/>
              <a:t>自動繪製</a:t>
            </a:r>
            <a:endParaRPr lang="en-US" altLang="zh-TW" sz="1800" dirty="0"/>
          </a:p>
          <a:p>
            <a:pPr marL="1200150" lvl="3" indent="-285750"/>
            <a:r>
              <a:rPr lang="zh-TW" altLang="en-US" sz="1800" dirty="0"/>
              <a:t>手動繪製注水點</a:t>
            </a:r>
            <a:endParaRPr lang="en-US" altLang="zh-TW" sz="1800" dirty="0"/>
          </a:p>
          <a:p>
            <a:pPr marL="1200150" lvl="3" indent="-285750"/>
            <a:r>
              <a:rPr lang="zh-TW" altLang="en-US" sz="1800" dirty="0"/>
              <a:t>以</a:t>
            </a:r>
            <a:r>
              <a:rPr lang="en-US" altLang="zh-TW" sz="1800" dirty="0"/>
              <a:t>LBP</a:t>
            </a:r>
            <a:r>
              <a:rPr lang="zh-TW" altLang="en-US" sz="1800" dirty="0"/>
              <a:t>自動繪製分水嶺，再與</a:t>
            </a:r>
            <a:r>
              <a:rPr lang="en-US" altLang="zh-TW" sz="1800" dirty="0"/>
              <a:t>watershed</a:t>
            </a:r>
            <a:r>
              <a:rPr lang="zh-TW" altLang="en-US" sz="1800" dirty="0"/>
              <a:t>整合</a:t>
            </a:r>
            <a:endParaRPr lang="en-US" altLang="zh-TW" sz="1800" dirty="0"/>
          </a:p>
          <a:p>
            <a:pPr marL="285750" lvl="1" indent="-285750"/>
            <a:endParaRPr lang="en-US" altLang="zh-TW" sz="1800" b="0" dirty="0">
              <a:solidFill>
                <a:srgbClr val="FF0000"/>
              </a:solidFill>
            </a:endParaRPr>
          </a:p>
        </p:txBody>
      </p:sp>
      <p:sp>
        <p:nvSpPr>
          <p:cNvPr id="5" name="標題 2">
            <a:extLst>
              <a:ext uri="{FF2B5EF4-FFF2-40B4-BE49-F238E27FC236}">
                <a16:creationId xmlns:a16="http://schemas.microsoft.com/office/drawing/2014/main" id="{980FC154-D2F0-46E4-9B90-20492E572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當週進度</a:t>
            </a:r>
          </a:p>
        </p:txBody>
      </p:sp>
    </p:spTree>
    <p:extLst>
      <p:ext uri="{BB962C8B-B14F-4D97-AF65-F5344CB8AC3E}">
        <p14:creationId xmlns:p14="http://schemas.microsoft.com/office/powerpoint/2010/main" val="3649218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541865C8-8007-46B5-946E-6E785973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進度統整</a:t>
            </a: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45FF01CE-7373-4033-8D14-6A76082FABCC}"/>
              </a:ext>
            </a:extLst>
          </p:cNvPr>
          <p:cNvSpPr txBox="1">
            <a:spLocks/>
          </p:cNvSpPr>
          <p:nvPr/>
        </p:nvSpPr>
        <p:spPr>
          <a:xfrm>
            <a:off x="838200" y="1201850"/>
            <a:ext cx="10515600" cy="5037776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b="1" dirty="0"/>
              <a:t>三月：</a:t>
            </a:r>
            <a:endParaRPr lang="en-US" altLang="zh-TW" b="1" dirty="0"/>
          </a:p>
          <a:p>
            <a:pPr marL="144000" lvl="1" indent="-144000"/>
            <a:r>
              <a:rPr lang="en-US" altLang="zh-TW" b="1" dirty="0"/>
              <a:t>2023/03/12~2023/03/18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pPr marL="285750" lvl="1" indent="-285750"/>
            <a:r>
              <a:rPr lang="en-US" altLang="zh-TW" dirty="0"/>
              <a:t>kernel size</a:t>
            </a:r>
          </a:p>
          <a:p>
            <a:pPr marL="285750" lvl="1" indent="-285750"/>
            <a:r>
              <a:rPr lang="en-US" altLang="zh-TW" dirty="0"/>
              <a:t>AVX</a:t>
            </a:r>
            <a:r>
              <a:rPr lang="zh-TW" altLang="en-US" dirty="0"/>
              <a:t>效益量測</a:t>
            </a:r>
            <a:endParaRPr lang="en-US" altLang="zh-TW" dirty="0"/>
          </a:p>
          <a:p>
            <a:pPr marL="285750" lvl="1" indent="-285750"/>
            <a:endParaRPr lang="en-US" altLang="zh-TW" dirty="0"/>
          </a:p>
          <a:p>
            <a:pPr marL="144000" lvl="1" indent="-144000"/>
            <a:r>
              <a:rPr lang="en-US" altLang="zh-TW" b="1" dirty="0"/>
              <a:t>2023/03/16~2023/03/22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pPr marL="285750" lvl="1" indent="-285750"/>
            <a:r>
              <a:rPr lang="zh-TW" altLang="en-US" dirty="0"/>
              <a:t>以</a:t>
            </a:r>
            <a:r>
              <a:rPr lang="en-US" altLang="zh-TW" dirty="0"/>
              <a:t>LBP</a:t>
            </a:r>
            <a:r>
              <a:rPr lang="zh-TW" altLang="en-US" dirty="0"/>
              <a:t>繪製紋路的質方圖</a:t>
            </a:r>
            <a:endParaRPr lang="en-US" altLang="zh-TW"/>
          </a:p>
          <a:p>
            <a:pPr marL="285750" lvl="1" indent="-285750"/>
            <a:r>
              <a:rPr lang="zh-TW" altLang="en-US"/>
              <a:t>特徵</a:t>
            </a:r>
            <a:r>
              <a:rPr lang="zh-TW" altLang="en-US" dirty="0"/>
              <a:t>向量比較</a:t>
            </a:r>
            <a:r>
              <a:rPr lang="en-US" altLang="zh-TW" dirty="0"/>
              <a:t>(</a:t>
            </a:r>
            <a:r>
              <a:rPr lang="zh-TW" altLang="en-US" dirty="0"/>
              <a:t>模式</a:t>
            </a:r>
            <a:r>
              <a:rPr lang="en-US" altLang="zh-TW" dirty="0"/>
              <a:t>, </a:t>
            </a:r>
            <a:r>
              <a:rPr lang="zh-TW" altLang="en-US" dirty="0"/>
              <a:t>數據</a:t>
            </a:r>
            <a:r>
              <a:rPr lang="en-US" altLang="zh-TW" dirty="0"/>
              <a:t>)</a:t>
            </a:r>
          </a:p>
          <a:p>
            <a:pPr marL="0" lvl="1" indent="0">
              <a:buNone/>
            </a:pPr>
            <a:endParaRPr lang="en-US" altLang="zh-TW" dirty="0"/>
          </a:p>
          <a:p>
            <a:r>
              <a:rPr lang="en-US" altLang="zh-TW" b="1" dirty="0"/>
              <a:t>2023/03/24~2023/03/29</a:t>
            </a:r>
            <a:r>
              <a:rPr lang="zh-TW" altLang="en-US" b="1" dirty="0"/>
              <a:t>：</a:t>
            </a:r>
            <a:endParaRPr lang="en-US" altLang="zh-TW" b="1" dirty="0"/>
          </a:p>
          <a:p>
            <a:r>
              <a:rPr lang="zh-TW" altLang="en-US" sz="1600" b="1" dirty="0"/>
              <a:t>   </a:t>
            </a:r>
            <a:r>
              <a:rPr lang="zh-TW" altLang="en-US" sz="1600" dirty="0"/>
              <a:t>以</a:t>
            </a:r>
            <a:r>
              <a:rPr lang="en-US" altLang="zh-TW" sz="1600" dirty="0"/>
              <a:t>trackbar</a:t>
            </a:r>
            <a:r>
              <a:rPr lang="zh-TW" altLang="en-US" sz="1600" dirty="0"/>
              <a:t>調變參數，單測 </a:t>
            </a:r>
            <a:r>
              <a:rPr lang="en-US" altLang="zh-TW" sz="1600" b="0" dirty="0" err="1"/>
              <a:t>cv.watershed</a:t>
            </a:r>
            <a:r>
              <a:rPr lang="en-US" altLang="zh-TW" sz="1600" b="0" dirty="0"/>
              <a:t>( )</a:t>
            </a:r>
            <a:r>
              <a:rPr lang="zh-TW" altLang="en-US" sz="1600" b="0" dirty="0"/>
              <a:t>自動繪製</a:t>
            </a:r>
            <a:endParaRPr lang="en-US" altLang="zh-TW" sz="1600" dirty="0"/>
          </a:p>
          <a:p>
            <a:pPr marL="285750" lvl="1" indent="-285750"/>
            <a:r>
              <a:rPr lang="zh-TW" altLang="en-US" sz="1600" dirty="0"/>
              <a:t>鼠標繪製注水點</a:t>
            </a:r>
            <a:endParaRPr lang="en-US" altLang="zh-TW" sz="1600" dirty="0"/>
          </a:p>
          <a:p>
            <a:pPr marL="285750" lvl="1" indent="-285750"/>
            <a:r>
              <a:rPr lang="zh-TW" altLang="en-US" sz="1600" dirty="0"/>
              <a:t>以</a:t>
            </a:r>
            <a:r>
              <a:rPr lang="en-US" altLang="zh-TW" sz="1600" dirty="0"/>
              <a:t>LBP</a:t>
            </a:r>
            <a:r>
              <a:rPr lang="zh-TW" altLang="en-US" sz="1600" dirty="0"/>
              <a:t>自動繪製分水嶺，再與</a:t>
            </a:r>
            <a:r>
              <a:rPr lang="en-US" altLang="zh-TW" sz="1600" dirty="0"/>
              <a:t>watershed</a:t>
            </a:r>
            <a:r>
              <a:rPr lang="zh-TW" altLang="en-US" sz="1600" dirty="0"/>
              <a:t>整合</a:t>
            </a:r>
            <a:endParaRPr lang="en-US" altLang="zh-TW" sz="1600" dirty="0"/>
          </a:p>
          <a:p>
            <a:endParaRPr lang="en-US" altLang="zh-TW" b="1" dirty="0"/>
          </a:p>
          <a:p>
            <a:endParaRPr lang="en-US" altLang="zh-TW" b="1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36090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4F40BFA3-305F-4131-B4C5-3D1EAE8B2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9614"/>
            <a:ext cx="10515600" cy="720000"/>
          </a:xfrm>
        </p:spPr>
        <p:txBody>
          <a:bodyPr>
            <a:noAutofit/>
          </a:bodyPr>
          <a:lstStyle/>
          <a:p>
            <a:r>
              <a:rPr lang="zh-TW" altLang="en-US" sz="3600" dirty="0"/>
              <a:t>需求列表 </a:t>
            </a:r>
            <a:r>
              <a:rPr lang="en-US" altLang="zh-TW" sz="3600" dirty="0"/>
              <a:t>– </a:t>
            </a:r>
            <a:r>
              <a:rPr lang="zh-TW" altLang="en-US" sz="3600" dirty="0"/>
              <a:t>硬體與環境需求 </a:t>
            </a:r>
            <a:r>
              <a:rPr lang="en-US" altLang="zh-TW" sz="3600" dirty="0"/>
              <a:t>(2023/3/24</a:t>
            </a:r>
            <a:r>
              <a:rPr lang="zh-TW" altLang="en-US" sz="3600" dirty="0"/>
              <a:t>更新</a:t>
            </a:r>
            <a:r>
              <a:rPr lang="en-US" altLang="zh-TW" sz="3600" dirty="0"/>
              <a:t>)</a:t>
            </a:r>
            <a:endParaRPr lang="zh-TW" altLang="en-US" sz="3600" dirty="0"/>
          </a:p>
        </p:txBody>
      </p:sp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6D844ED4-E8CD-4885-AB8D-34F97BC4FD59}"/>
              </a:ext>
            </a:extLst>
          </p:cNvPr>
          <p:cNvSpPr txBox="1">
            <a:spLocks/>
          </p:cNvSpPr>
          <p:nvPr/>
        </p:nvSpPr>
        <p:spPr>
          <a:xfrm>
            <a:off x="826698" y="1204074"/>
            <a:ext cx="5496464" cy="499755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硬體列表：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	</a:t>
            </a:r>
            <a:r>
              <a:rPr lang="en-US" altLang="zh-TW" dirty="0"/>
              <a:t>CPU: 11th Gen Intel(R) Core(TM) i5-1135G7 @ 2.40GHz   2.42 GHz</a:t>
            </a: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>
              <a:buFont typeface="+mj-lt"/>
              <a:buAutoNum type="arabicPeriod"/>
            </a:pP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81B0CF6F-B3F9-4D1A-B404-B5F0E623425B}"/>
              </a:ext>
            </a:extLst>
          </p:cNvPr>
          <p:cNvSpPr txBox="1">
            <a:spLocks/>
          </p:cNvSpPr>
          <p:nvPr/>
        </p:nvSpPr>
        <p:spPr>
          <a:xfrm>
            <a:off x="6323162" y="1204074"/>
            <a:ext cx="5868838" cy="499755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作業系統： </a:t>
            </a:r>
            <a:r>
              <a:rPr lang="en-US" altLang="zh-TW" dirty="0"/>
              <a:t>Win10</a:t>
            </a:r>
          </a:p>
          <a:p>
            <a:pPr lvl="1"/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環境設定：</a:t>
            </a:r>
            <a:r>
              <a:rPr lang="en-US" altLang="zh-TW" dirty="0"/>
              <a:t>Python 3.10.4(anaconda)</a:t>
            </a:r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/>
            <a:endParaRPr lang="en-US" altLang="zh-TW" dirty="0">
              <a:solidFill>
                <a:srgbClr val="FF0000"/>
              </a:solidFill>
            </a:endParaRPr>
          </a:p>
          <a:p>
            <a:pPr marL="884700" lvl="1" indent="-342900"/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rgbClr val="FF0000"/>
                </a:solidFill>
              </a:rPr>
              <a:t>其他工具：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endParaRPr lang="en-US" altLang="zh-TW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253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模組列表 </a:t>
            </a:r>
            <a:r>
              <a:rPr lang="en-US" altLang="zh-TW" sz="4000" dirty="0"/>
              <a:t>(</a:t>
            </a:r>
            <a:r>
              <a:rPr lang="en-US" altLang="zh-TW" sz="4000" dirty="0">
                <a:solidFill>
                  <a:srgbClr val="FF0000"/>
                </a:solidFill>
              </a:rPr>
              <a:t>2023/3/24</a:t>
            </a:r>
            <a:r>
              <a:rPr lang="zh-TW" altLang="en-US" sz="4000" dirty="0">
                <a:solidFill>
                  <a:srgbClr val="FF0000"/>
                </a:solidFill>
              </a:rPr>
              <a:t>更新</a:t>
            </a:r>
            <a:r>
              <a:rPr lang="en-US" altLang="zh-TW" sz="4000" dirty="0"/>
              <a:t>)</a:t>
            </a:r>
            <a:endParaRPr lang="zh-TW" altLang="en-US" sz="4000" dirty="0"/>
          </a:p>
        </p:txBody>
      </p:sp>
      <p:sp>
        <p:nvSpPr>
          <p:cNvPr id="5" name="內容版面配置區 1">
            <a:extLst>
              <a:ext uri="{FF2B5EF4-FFF2-40B4-BE49-F238E27FC236}">
                <a16:creationId xmlns:a16="http://schemas.microsoft.com/office/drawing/2014/main" id="{2316A834-2667-4ABC-A5BA-D24910490852}"/>
              </a:ext>
            </a:extLst>
          </p:cNvPr>
          <p:cNvSpPr txBox="1">
            <a:spLocks/>
          </p:cNvSpPr>
          <p:nvPr/>
        </p:nvSpPr>
        <p:spPr>
          <a:xfrm>
            <a:off x="4769055" y="2814290"/>
            <a:ext cx="4525866" cy="1229420"/>
          </a:xfrm>
          <a:prstGeom prst="rect">
            <a:avLst/>
          </a:prstGeom>
        </p:spPr>
        <p:txBody>
          <a:bodyPr vert="horz" lIns="91440" tIns="45720" rIns="91440" bIns="45720" numCol="2" rtlCol="0">
            <a:normAutofit/>
          </a:bodyPr>
          <a:lstStyle>
            <a:lvl1pPr marL="144000" indent="-1440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1pPr>
            <a:lvl2pPr marL="6858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2pPr>
            <a:lvl3pPr marL="11430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3pPr>
            <a:lvl4pPr marL="16002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4pPr>
            <a:lvl5pPr marL="2057400" indent="-228600" algn="l" defTabSz="914400" rtl="0" eaLnBrk="1" latinLnBrk="0" hangingPunct="0">
              <a:lnSpc>
                <a:spcPct val="9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/>
            <a:r>
              <a:rPr lang="en-US" altLang="zh-TW" dirty="0"/>
              <a:t>import cv2</a:t>
            </a:r>
          </a:p>
          <a:p>
            <a:pPr marL="285750" lvl="1" indent="-285750"/>
            <a:r>
              <a:rPr lang="en-US" altLang="zh-TW" dirty="0"/>
              <a:t>import </a:t>
            </a:r>
            <a:r>
              <a:rPr lang="en-US" altLang="zh-TW" dirty="0" err="1"/>
              <a:t>numpy</a:t>
            </a:r>
            <a:r>
              <a:rPr lang="en-US" altLang="zh-TW" dirty="0"/>
              <a:t> as np</a:t>
            </a:r>
          </a:p>
          <a:p>
            <a:pPr marL="285750" lvl="1" indent="-285750"/>
            <a:r>
              <a:rPr lang="en-US" altLang="zh-TW" dirty="0"/>
              <a:t>import random as </a:t>
            </a:r>
            <a:r>
              <a:rPr lang="en-US" altLang="zh-TW" dirty="0" err="1"/>
              <a:t>rng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06203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系統流程圖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65B7D2E-054F-49A2-9A43-BBF97CA689BD}"/>
              </a:ext>
            </a:extLst>
          </p:cNvPr>
          <p:cNvSpPr txBox="1"/>
          <p:nvPr/>
        </p:nvSpPr>
        <p:spPr>
          <a:xfrm>
            <a:off x="2050741" y="1349926"/>
            <a:ext cx="697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</a:rPr>
              <a:t>watershed_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</a:rPr>
              <a:t>鼠標繪圖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48CC75B-2FDF-43A0-A40C-D6E082F092A1}"/>
              </a:ext>
            </a:extLst>
          </p:cNvPr>
          <p:cNvSpPr/>
          <p:nvPr/>
        </p:nvSpPr>
        <p:spPr>
          <a:xfrm>
            <a:off x="349511" y="1786367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原圖片轉灰階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ED6DC43-4EBA-465C-B85D-9AF7C75C7E1C}"/>
              </a:ext>
            </a:extLst>
          </p:cNvPr>
          <p:cNvSpPr/>
          <p:nvPr/>
        </p:nvSpPr>
        <p:spPr>
          <a:xfrm>
            <a:off x="4814310" y="4834879"/>
            <a:ext cx="1626264" cy="6454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找未知區域，標記為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D8D571-EF36-45AB-A864-034B67F55F41}"/>
              </a:ext>
            </a:extLst>
          </p:cNvPr>
          <p:cNvSpPr/>
          <p:nvPr/>
        </p:nvSpPr>
        <p:spPr>
          <a:xfrm>
            <a:off x="7865307" y="4299996"/>
            <a:ext cx="2892778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對不同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r>
              <a:rPr lang="zh-TW" altLang="en-US" dirty="0">
                <a:ea typeface="標楷體" panose="03000509000000000000" pitchFamily="65" charset="-120"/>
              </a:rPr>
              <a:t>塗不同顏色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88AC6F6D-E874-484C-AC6B-CD035E482C55}"/>
              </a:ext>
            </a:extLst>
          </p:cNvPr>
          <p:cNvSpPr/>
          <p:nvPr/>
        </p:nvSpPr>
        <p:spPr>
          <a:xfrm>
            <a:off x="7853786" y="2131953"/>
            <a:ext cx="2904299" cy="7905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對前景做</a:t>
            </a:r>
            <a:r>
              <a:rPr lang="en-US" altLang="zh-TW" dirty="0" err="1">
                <a:ea typeface="標楷體" panose="03000509000000000000" pitchFamily="65" charset="-120"/>
              </a:rPr>
              <a:t>cv.connectedComponents</a:t>
            </a:r>
            <a:r>
              <a:rPr lang="en-US" altLang="zh-TW" dirty="0">
                <a:ea typeface="標楷體" panose="03000509000000000000" pitchFamily="65" charset="-120"/>
              </a:rPr>
              <a:t>()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C258178-C4F0-4183-9724-7CC329236CFF}"/>
              </a:ext>
            </a:extLst>
          </p:cNvPr>
          <p:cNvCxnSpPr>
            <a:cxnSpLocks/>
            <a:stCxn id="8" idx="2"/>
            <a:endCxn id="43" idx="0"/>
          </p:cNvCxnSpPr>
          <p:nvPr/>
        </p:nvCxnSpPr>
        <p:spPr>
          <a:xfrm>
            <a:off x="9311696" y="4960319"/>
            <a:ext cx="1" cy="353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3672F1C-1153-438F-9CD7-1EBC65734C81}"/>
              </a:ext>
            </a:extLst>
          </p:cNvPr>
          <p:cNvCxnSpPr>
            <a:cxnSpLocks/>
            <a:stCxn id="74" idx="2"/>
            <a:endCxn id="70" idx="0"/>
          </p:cNvCxnSpPr>
          <p:nvPr/>
        </p:nvCxnSpPr>
        <p:spPr>
          <a:xfrm>
            <a:off x="5627443" y="3463337"/>
            <a:ext cx="0" cy="3518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FC2627A4-D0F2-40FA-8073-53BB1943E04A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>
            <a:off x="9311696" y="4000575"/>
            <a:ext cx="0" cy="299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>
            <a:extLst>
              <a:ext uri="{FF2B5EF4-FFF2-40B4-BE49-F238E27FC236}">
                <a16:creationId xmlns:a16="http://schemas.microsoft.com/office/drawing/2014/main" id="{F2CEC328-70A0-4BB8-9B9E-BACA94287A63}"/>
              </a:ext>
            </a:extLst>
          </p:cNvPr>
          <p:cNvSpPr/>
          <p:nvPr/>
        </p:nvSpPr>
        <p:spPr>
          <a:xfrm>
            <a:off x="11055524" y="5351755"/>
            <a:ext cx="784647" cy="468892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>
                <a:solidFill>
                  <a:schemeClr val="tx1"/>
                </a:solidFill>
              </a:rPr>
              <a:t>end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9E1FA27A-36B1-49DC-B69F-C17D666FD10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5400000" flipH="1" flipV="1">
            <a:off x="5792499" y="1966896"/>
            <a:ext cx="3348380" cy="3678494"/>
          </a:xfrm>
          <a:prstGeom prst="bentConnector5">
            <a:avLst>
              <a:gd name="adj1" fmla="val -6827"/>
              <a:gd name="adj2" fmla="val 48071"/>
              <a:gd name="adj3" fmla="val 10682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AEE421F1-688C-4067-9E23-2EA5CB375AD0}"/>
              </a:ext>
            </a:extLst>
          </p:cNvPr>
          <p:cNvSpPr/>
          <p:nvPr/>
        </p:nvSpPr>
        <p:spPr>
          <a:xfrm>
            <a:off x="8225004" y="5313340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與原圖疊加顏色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cxnSp>
        <p:nvCxnSpPr>
          <p:cNvPr id="104" name="直線單箭頭接點 103">
            <a:extLst>
              <a:ext uri="{FF2B5EF4-FFF2-40B4-BE49-F238E27FC236}">
                <a16:creationId xmlns:a16="http://schemas.microsoft.com/office/drawing/2014/main" id="{67FCF2BD-DF5F-4C9D-B5E0-4671F1728DD1}"/>
              </a:ext>
            </a:extLst>
          </p:cNvPr>
          <p:cNvCxnSpPr>
            <a:cxnSpLocks/>
            <a:stCxn id="43" idx="3"/>
            <a:endCxn id="16" idx="2"/>
          </p:cNvCxnSpPr>
          <p:nvPr/>
        </p:nvCxnSpPr>
        <p:spPr>
          <a:xfrm>
            <a:off x="10398389" y="5586201"/>
            <a:ext cx="6571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47988727-0DCF-4959-AD95-0398C212715C}"/>
              </a:ext>
            </a:extLst>
          </p:cNvPr>
          <p:cNvSpPr/>
          <p:nvPr/>
        </p:nvSpPr>
        <p:spPr>
          <a:xfrm>
            <a:off x="7622177" y="3185865"/>
            <a:ext cx="3379038" cy="8147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邊緣標記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r>
              <a:rPr lang="zh-TW" altLang="en-US" dirty="0">
                <a:ea typeface="標楷體" panose="03000509000000000000" pitchFamily="65" charset="-120"/>
              </a:rPr>
              <a:t>，其餘遞增，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並以 </a:t>
            </a:r>
            <a:r>
              <a:rPr lang="en-US" altLang="zh-TW" dirty="0" err="1">
                <a:ea typeface="標楷體" panose="03000509000000000000" pitchFamily="65" charset="-120"/>
              </a:rPr>
              <a:t>cv.watershed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  <a:r>
              <a:rPr lang="zh-TW" altLang="en-US" dirty="0">
                <a:ea typeface="標楷體" panose="03000509000000000000" pitchFamily="65" charset="-120"/>
              </a:rPr>
              <a:t>分割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A988FF81-1C73-4104-9F0F-A0589FEB0AD5}"/>
              </a:ext>
            </a:extLst>
          </p:cNvPr>
          <p:cNvCxnSpPr>
            <a:cxnSpLocks/>
            <a:stCxn id="9" idx="2"/>
            <a:endCxn id="20" idx="0"/>
          </p:cNvCxnSpPr>
          <p:nvPr/>
        </p:nvCxnSpPr>
        <p:spPr>
          <a:xfrm rot="16200000" flipH="1">
            <a:off x="9177112" y="3051280"/>
            <a:ext cx="263409" cy="576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菱形 1">
            <a:extLst>
              <a:ext uri="{FF2B5EF4-FFF2-40B4-BE49-F238E27FC236}">
                <a16:creationId xmlns:a16="http://schemas.microsoft.com/office/drawing/2014/main" id="{D686CC14-5E09-4A06-9F3E-DC9E74B7632A}"/>
              </a:ext>
            </a:extLst>
          </p:cNvPr>
          <p:cNvSpPr/>
          <p:nvPr/>
        </p:nvSpPr>
        <p:spPr>
          <a:xfrm>
            <a:off x="169274" y="3473883"/>
            <a:ext cx="2530714" cy="979554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判斷按了哪個鍵盤</a:t>
            </a:r>
            <a:endParaRPr lang="zh-TW" altLang="en-US" dirty="0"/>
          </a:p>
        </p:txBody>
      </p:sp>
      <p:cxnSp>
        <p:nvCxnSpPr>
          <p:cNvPr id="26" name="接點: 肘形 25">
            <a:extLst>
              <a:ext uri="{FF2B5EF4-FFF2-40B4-BE49-F238E27FC236}">
                <a16:creationId xmlns:a16="http://schemas.microsoft.com/office/drawing/2014/main" id="{A05B7FE7-B6CE-4E52-8B23-5F3696CD0FC9}"/>
              </a:ext>
            </a:extLst>
          </p:cNvPr>
          <p:cNvCxnSpPr>
            <a:cxnSpLocks/>
            <a:stCxn id="2" idx="2"/>
            <a:endCxn id="74" idx="0"/>
          </p:cNvCxnSpPr>
          <p:nvPr/>
        </p:nvCxnSpPr>
        <p:spPr>
          <a:xfrm rot="5400000" flipH="1" flipV="1">
            <a:off x="2546210" y="1372204"/>
            <a:ext cx="1969654" cy="4192812"/>
          </a:xfrm>
          <a:prstGeom prst="bentConnector5">
            <a:avLst>
              <a:gd name="adj1" fmla="val -37297"/>
              <a:gd name="adj2" fmla="val 64398"/>
              <a:gd name="adj3" fmla="val 1116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接點: 肘形 30">
            <a:extLst>
              <a:ext uri="{FF2B5EF4-FFF2-40B4-BE49-F238E27FC236}">
                <a16:creationId xmlns:a16="http://schemas.microsoft.com/office/drawing/2014/main" id="{AC7BF81B-4C18-4ED9-BB60-50F14BEEB1D8}"/>
              </a:ext>
            </a:extLst>
          </p:cNvPr>
          <p:cNvCxnSpPr>
            <a:cxnSpLocks/>
            <a:stCxn id="49" idx="0"/>
            <a:endCxn id="2" idx="0"/>
          </p:cNvCxnSpPr>
          <p:nvPr/>
        </p:nvCxnSpPr>
        <p:spPr>
          <a:xfrm rot="16200000" flipH="1" flipV="1">
            <a:off x="1977696" y="2248990"/>
            <a:ext cx="681827" cy="1767958"/>
          </a:xfrm>
          <a:prstGeom prst="bentConnector3">
            <a:avLst>
              <a:gd name="adj1" fmla="val -335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: 圓角 40">
            <a:extLst>
              <a:ext uri="{FF2B5EF4-FFF2-40B4-BE49-F238E27FC236}">
                <a16:creationId xmlns:a16="http://schemas.microsoft.com/office/drawing/2014/main" id="{1969AC9D-C4B9-44C7-99D3-E03DED0CDA61}"/>
              </a:ext>
            </a:extLst>
          </p:cNvPr>
          <p:cNvSpPr/>
          <p:nvPr/>
        </p:nvSpPr>
        <p:spPr>
          <a:xfrm>
            <a:off x="1413874" y="4330189"/>
            <a:ext cx="895284" cy="50469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No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4" name="矩形: 圓角 43">
            <a:extLst>
              <a:ext uri="{FF2B5EF4-FFF2-40B4-BE49-F238E27FC236}">
                <a16:creationId xmlns:a16="http://schemas.microsoft.com/office/drawing/2014/main" id="{7BC1FD3F-A515-482E-9905-91D360CD734B}"/>
              </a:ext>
            </a:extLst>
          </p:cNvPr>
          <p:cNvSpPr/>
          <p:nvPr/>
        </p:nvSpPr>
        <p:spPr>
          <a:xfrm>
            <a:off x="1975568" y="3440822"/>
            <a:ext cx="1128241" cy="50469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Yes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49" name="矩形: 圓角 48">
            <a:extLst>
              <a:ext uri="{FF2B5EF4-FFF2-40B4-BE49-F238E27FC236}">
                <a16:creationId xmlns:a16="http://schemas.microsoft.com/office/drawing/2014/main" id="{FABB5ECB-A3D9-43B7-8E51-604A683EEC7B}"/>
              </a:ext>
            </a:extLst>
          </p:cNvPr>
          <p:cNvSpPr/>
          <p:nvPr/>
        </p:nvSpPr>
        <p:spPr>
          <a:xfrm>
            <a:off x="2565021" y="2792056"/>
            <a:ext cx="1275136" cy="70999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zh-TW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換色</a:t>
            </a:r>
            <a:r>
              <a:rPr lang="en-US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/</a:t>
            </a:r>
            <a:r>
              <a:rPr lang="zh-TW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刷新</a:t>
            </a:r>
            <a:r>
              <a:rPr lang="en-US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/</a:t>
            </a:r>
            <a:r>
              <a:rPr lang="zh-TW" altLang="zh-TW" sz="1800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標楷體" panose="03000509000000000000" pitchFamily="65" charset="-120"/>
                <a:cs typeface="+mn-cs"/>
              </a:rPr>
              <a:t>重製</a:t>
            </a:r>
            <a:endParaRPr lang="zh-TW" altLang="zh-TW" dirty="0">
              <a:effectLst/>
            </a:endParaRPr>
          </a:p>
        </p:txBody>
      </p:sp>
      <p:cxnSp>
        <p:nvCxnSpPr>
          <p:cNvPr id="52" name="接點: 肘形 51">
            <a:extLst>
              <a:ext uri="{FF2B5EF4-FFF2-40B4-BE49-F238E27FC236}">
                <a16:creationId xmlns:a16="http://schemas.microsoft.com/office/drawing/2014/main" id="{4686AE44-1992-45BC-8287-EFC5A391DB29}"/>
              </a:ext>
            </a:extLst>
          </p:cNvPr>
          <p:cNvCxnSpPr>
            <a:cxnSpLocks/>
            <a:stCxn id="2" idx="3"/>
            <a:endCxn id="49" idx="2"/>
          </p:cNvCxnSpPr>
          <p:nvPr/>
        </p:nvCxnSpPr>
        <p:spPr>
          <a:xfrm flipV="1">
            <a:off x="2699988" y="3502055"/>
            <a:ext cx="502601" cy="46160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: 圓角 69">
            <a:extLst>
              <a:ext uri="{FF2B5EF4-FFF2-40B4-BE49-F238E27FC236}">
                <a16:creationId xmlns:a16="http://schemas.microsoft.com/office/drawing/2014/main" id="{9FB3A2E8-3945-41BA-B529-51C3BBE9C99C}"/>
              </a:ext>
            </a:extLst>
          </p:cNvPr>
          <p:cNvSpPr/>
          <p:nvPr/>
        </p:nvSpPr>
        <p:spPr>
          <a:xfrm>
            <a:off x="4444902" y="3815166"/>
            <a:ext cx="2365081" cy="52255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畫新線段導到新視窗</a:t>
            </a:r>
          </a:p>
        </p:txBody>
      </p:sp>
      <p:sp>
        <p:nvSpPr>
          <p:cNvPr id="74" name="菱形 73">
            <a:extLst>
              <a:ext uri="{FF2B5EF4-FFF2-40B4-BE49-F238E27FC236}">
                <a16:creationId xmlns:a16="http://schemas.microsoft.com/office/drawing/2014/main" id="{F04AAAD6-C4B9-4F74-AC80-2177E881A6A3}"/>
              </a:ext>
            </a:extLst>
          </p:cNvPr>
          <p:cNvSpPr/>
          <p:nvPr/>
        </p:nvSpPr>
        <p:spPr>
          <a:xfrm>
            <a:off x="4362086" y="2483783"/>
            <a:ext cx="2530714" cy="979554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鼠標放開</a:t>
            </a:r>
            <a:endParaRPr lang="zh-TW" altLang="en-US" dirty="0"/>
          </a:p>
        </p:txBody>
      </p:sp>
      <p:sp>
        <p:nvSpPr>
          <p:cNvPr id="92" name="矩形: 圓角 91">
            <a:extLst>
              <a:ext uri="{FF2B5EF4-FFF2-40B4-BE49-F238E27FC236}">
                <a16:creationId xmlns:a16="http://schemas.microsoft.com/office/drawing/2014/main" id="{A59E697C-9CCB-47B1-B72A-7A112A29A259}"/>
              </a:ext>
            </a:extLst>
          </p:cNvPr>
          <p:cNvSpPr/>
          <p:nvPr/>
        </p:nvSpPr>
        <p:spPr>
          <a:xfrm>
            <a:off x="6157238" y="2437951"/>
            <a:ext cx="813895" cy="45880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No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93" name="矩形: 圓角 92">
            <a:extLst>
              <a:ext uri="{FF2B5EF4-FFF2-40B4-BE49-F238E27FC236}">
                <a16:creationId xmlns:a16="http://schemas.microsoft.com/office/drawing/2014/main" id="{CFCF73A3-34DB-4065-BF48-B4E84418C53B}"/>
              </a:ext>
            </a:extLst>
          </p:cNvPr>
          <p:cNvSpPr/>
          <p:nvPr/>
        </p:nvSpPr>
        <p:spPr>
          <a:xfrm>
            <a:off x="5421549" y="3288304"/>
            <a:ext cx="1128241" cy="50469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Yes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06" name="直線單箭頭接點 105">
            <a:extLst>
              <a:ext uri="{FF2B5EF4-FFF2-40B4-BE49-F238E27FC236}">
                <a16:creationId xmlns:a16="http://schemas.microsoft.com/office/drawing/2014/main" id="{27E27279-C2A1-4CA0-ABA3-908B314F4CC9}"/>
              </a:ext>
            </a:extLst>
          </p:cNvPr>
          <p:cNvCxnSpPr>
            <a:cxnSpLocks/>
            <a:stCxn id="70" idx="2"/>
            <a:endCxn id="7" idx="0"/>
          </p:cNvCxnSpPr>
          <p:nvPr/>
        </p:nvCxnSpPr>
        <p:spPr>
          <a:xfrm flipH="1">
            <a:off x="5627442" y="4337719"/>
            <a:ext cx="1" cy="497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接點: 肘形 109">
            <a:extLst>
              <a:ext uri="{FF2B5EF4-FFF2-40B4-BE49-F238E27FC236}">
                <a16:creationId xmlns:a16="http://schemas.microsoft.com/office/drawing/2014/main" id="{DBAD9B40-FCF0-435E-BFD2-B49AC461EA4A}"/>
              </a:ext>
            </a:extLst>
          </p:cNvPr>
          <p:cNvCxnSpPr>
            <a:cxnSpLocks/>
            <a:stCxn id="74" idx="3"/>
            <a:endCxn id="74" idx="0"/>
          </p:cNvCxnSpPr>
          <p:nvPr/>
        </p:nvCxnSpPr>
        <p:spPr>
          <a:xfrm flipH="1" flipV="1">
            <a:off x="5627443" y="2483783"/>
            <a:ext cx="1265357" cy="489777"/>
          </a:xfrm>
          <a:prstGeom prst="bentConnector4">
            <a:avLst>
              <a:gd name="adj1" fmla="val -18066"/>
              <a:gd name="adj2" fmla="val 1466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線單箭頭接點 124">
            <a:extLst>
              <a:ext uri="{FF2B5EF4-FFF2-40B4-BE49-F238E27FC236}">
                <a16:creationId xmlns:a16="http://schemas.microsoft.com/office/drawing/2014/main" id="{F81C8B42-B254-4837-922B-DBBD0E6CA3E0}"/>
              </a:ext>
            </a:extLst>
          </p:cNvPr>
          <p:cNvCxnSpPr>
            <a:cxnSpLocks/>
            <a:stCxn id="5" idx="2"/>
            <a:endCxn id="2" idx="0"/>
          </p:cNvCxnSpPr>
          <p:nvPr/>
        </p:nvCxnSpPr>
        <p:spPr>
          <a:xfrm flipH="1">
            <a:off x="1434631" y="2332089"/>
            <a:ext cx="1573" cy="11417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202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系統流程圖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65B7D2E-054F-49A2-9A43-BBF97CA689BD}"/>
              </a:ext>
            </a:extLst>
          </p:cNvPr>
          <p:cNvSpPr txBox="1"/>
          <p:nvPr/>
        </p:nvSpPr>
        <p:spPr>
          <a:xfrm>
            <a:off x="1979720" y="1438341"/>
            <a:ext cx="697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</a:rPr>
              <a:t>watershed+LBP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48CC75B-2FDF-43A0-A40C-D6E082F092A1}"/>
              </a:ext>
            </a:extLst>
          </p:cNvPr>
          <p:cNvSpPr/>
          <p:nvPr/>
        </p:nvSpPr>
        <p:spPr>
          <a:xfrm>
            <a:off x="1097164" y="2257094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原圖片轉灰階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ED6DC43-4EBA-465C-B85D-9AF7C75C7E1C}"/>
              </a:ext>
            </a:extLst>
          </p:cNvPr>
          <p:cNvSpPr/>
          <p:nvPr/>
        </p:nvSpPr>
        <p:spPr>
          <a:xfrm>
            <a:off x="3961384" y="3266656"/>
            <a:ext cx="1626264" cy="6454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找未知區域，標記為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D8D571-EF36-45AB-A864-034B67F55F41}"/>
              </a:ext>
            </a:extLst>
          </p:cNvPr>
          <p:cNvSpPr/>
          <p:nvPr/>
        </p:nvSpPr>
        <p:spPr>
          <a:xfrm>
            <a:off x="7385467" y="3804987"/>
            <a:ext cx="2892778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對不同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r>
              <a:rPr lang="zh-TW" altLang="en-US" dirty="0">
                <a:ea typeface="標楷體" panose="03000509000000000000" pitchFamily="65" charset="-120"/>
              </a:rPr>
              <a:t>塗不同顏色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88AC6F6D-E874-484C-AC6B-CD035E482C55}"/>
              </a:ext>
            </a:extLst>
          </p:cNvPr>
          <p:cNvSpPr/>
          <p:nvPr/>
        </p:nvSpPr>
        <p:spPr>
          <a:xfrm>
            <a:off x="3322365" y="4385252"/>
            <a:ext cx="2904299" cy="7905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對前景做</a:t>
            </a:r>
            <a:r>
              <a:rPr lang="en-US" altLang="zh-TW" dirty="0" err="1">
                <a:ea typeface="標楷體" panose="03000509000000000000" pitchFamily="65" charset="-120"/>
              </a:rPr>
              <a:t>cv.connectedComponents</a:t>
            </a:r>
            <a:r>
              <a:rPr lang="en-US" altLang="zh-TW" dirty="0">
                <a:ea typeface="標楷體" panose="03000509000000000000" pitchFamily="65" charset="-120"/>
              </a:rPr>
              <a:t>()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C258178-C4F0-4183-9724-7CC329236CFF}"/>
              </a:ext>
            </a:extLst>
          </p:cNvPr>
          <p:cNvCxnSpPr>
            <a:cxnSpLocks/>
            <a:stCxn id="8" idx="2"/>
            <a:endCxn id="43" idx="0"/>
          </p:cNvCxnSpPr>
          <p:nvPr/>
        </p:nvCxnSpPr>
        <p:spPr>
          <a:xfrm flipH="1">
            <a:off x="8825326" y="4465310"/>
            <a:ext cx="6530" cy="6720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83672F1C-1153-438F-9CD7-1EBC65734C81}"/>
              </a:ext>
            </a:extLst>
          </p:cNvPr>
          <p:cNvCxnSpPr>
            <a:cxnSpLocks/>
            <a:stCxn id="25" idx="2"/>
            <a:endCxn id="7" idx="0"/>
          </p:cNvCxnSpPr>
          <p:nvPr/>
        </p:nvCxnSpPr>
        <p:spPr>
          <a:xfrm>
            <a:off x="4774516" y="2798555"/>
            <a:ext cx="0" cy="468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FC2627A4-D0F2-40FA-8073-53BB1943E04A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>
            <a:off x="8810835" y="2975599"/>
            <a:ext cx="21021" cy="829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橢圓 15">
            <a:extLst>
              <a:ext uri="{FF2B5EF4-FFF2-40B4-BE49-F238E27FC236}">
                <a16:creationId xmlns:a16="http://schemas.microsoft.com/office/drawing/2014/main" id="{F2CEC328-70A0-4BB8-9B9E-BACA94287A63}"/>
              </a:ext>
            </a:extLst>
          </p:cNvPr>
          <p:cNvSpPr/>
          <p:nvPr/>
        </p:nvSpPr>
        <p:spPr>
          <a:xfrm>
            <a:off x="10569153" y="5175755"/>
            <a:ext cx="784647" cy="468892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>
                <a:solidFill>
                  <a:schemeClr val="tx1"/>
                </a:solidFill>
              </a:rPr>
              <a:t>end</a:t>
            </a:r>
            <a:endParaRPr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9E1FA27A-36B1-49DC-B69F-C17D666FD10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5400000">
            <a:off x="4537945" y="4148681"/>
            <a:ext cx="473142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AEE421F1-688C-4067-9E23-2EA5CB375AD0}"/>
              </a:ext>
            </a:extLst>
          </p:cNvPr>
          <p:cNvSpPr/>
          <p:nvPr/>
        </p:nvSpPr>
        <p:spPr>
          <a:xfrm>
            <a:off x="7738633" y="5137340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與原圖疊加顏色</a:t>
            </a:r>
            <a:endParaRPr lang="en-US" altLang="zh-TW" dirty="0">
              <a:ea typeface="標楷體" panose="03000509000000000000" pitchFamily="65" charset="-120"/>
            </a:endParaRPr>
          </a:p>
        </p:txBody>
      </p:sp>
      <p:cxnSp>
        <p:nvCxnSpPr>
          <p:cNvPr id="104" name="直線單箭頭接點 103">
            <a:extLst>
              <a:ext uri="{FF2B5EF4-FFF2-40B4-BE49-F238E27FC236}">
                <a16:creationId xmlns:a16="http://schemas.microsoft.com/office/drawing/2014/main" id="{67FCF2BD-DF5F-4C9D-B5E0-4671F1728DD1}"/>
              </a:ext>
            </a:extLst>
          </p:cNvPr>
          <p:cNvCxnSpPr>
            <a:cxnSpLocks/>
            <a:stCxn id="43" idx="3"/>
            <a:endCxn id="16" idx="2"/>
          </p:cNvCxnSpPr>
          <p:nvPr/>
        </p:nvCxnSpPr>
        <p:spPr>
          <a:xfrm>
            <a:off x="9912018" y="5410201"/>
            <a:ext cx="6571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47988727-0DCF-4959-AD95-0398C212715C}"/>
              </a:ext>
            </a:extLst>
          </p:cNvPr>
          <p:cNvSpPr/>
          <p:nvPr/>
        </p:nvSpPr>
        <p:spPr>
          <a:xfrm>
            <a:off x="7121316" y="2160889"/>
            <a:ext cx="3379038" cy="8147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邊緣標記</a:t>
            </a:r>
            <a:r>
              <a:rPr lang="en-US" altLang="zh-TW" dirty="0">
                <a:ea typeface="標楷體" panose="03000509000000000000" pitchFamily="65" charset="-120"/>
              </a:rPr>
              <a:t>0</a:t>
            </a:r>
            <a:r>
              <a:rPr lang="zh-TW" altLang="en-US" dirty="0">
                <a:ea typeface="標楷體" panose="03000509000000000000" pitchFamily="65" charset="-120"/>
              </a:rPr>
              <a:t>，其餘遞增，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並以 </a:t>
            </a:r>
            <a:r>
              <a:rPr lang="en-US" altLang="zh-TW" dirty="0" err="1">
                <a:ea typeface="標楷體" panose="03000509000000000000" pitchFamily="65" charset="-120"/>
              </a:rPr>
              <a:t>cv.watershed</a:t>
            </a:r>
            <a:r>
              <a:rPr lang="en-US" altLang="zh-TW" dirty="0">
                <a:ea typeface="標楷體" panose="03000509000000000000" pitchFamily="65" charset="-120"/>
              </a:rPr>
              <a:t>(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)</a:t>
            </a:r>
            <a:r>
              <a:rPr lang="zh-TW" altLang="en-US" dirty="0">
                <a:ea typeface="標楷體" panose="03000509000000000000" pitchFamily="65" charset="-120"/>
              </a:rPr>
              <a:t>分割</a:t>
            </a:r>
            <a:r>
              <a:rPr lang="en-US" altLang="zh-TW" dirty="0">
                <a:ea typeface="標楷體" panose="03000509000000000000" pitchFamily="65" charset="-120"/>
              </a:rPr>
              <a:t>marker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A988FF81-1C73-4104-9F0F-A0589FEB0AD5}"/>
              </a:ext>
            </a:extLst>
          </p:cNvPr>
          <p:cNvCxnSpPr>
            <a:cxnSpLocks/>
            <a:stCxn id="9" idx="2"/>
            <a:endCxn id="20" idx="0"/>
          </p:cNvCxnSpPr>
          <p:nvPr/>
        </p:nvCxnSpPr>
        <p:spPr>
          <a:xfrm rot="5400000" flipH="1" flipV="1">
            <a:off x="5285242" y="1650162"/>
            <a:ext cx="3014866" cy="4036320"/>
          </a:xfrm>
          <a:prstGeom prst="bentConnector5">
            <a:avLst>
              <a:gd name="adj1" fmla="val -21716"/>
              <a:gd name="adj2" fmla="val 47060"/>
              <a:gd name="adj3" fmla="val 1075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517DCDC5-60A4-4644-8352-9ECD954BE2C7}"/>
              </a:ext>
            </a:extLst>
          </p:cNvPr>
          <p:cNvCxnSpPr>
            <a:cxnSpLocks/>
            <a:stCxn id="5" idx="3"/>
            <a:endCxn id="25" idx="1"/>
          </p:cNvCxnSpPr>
          <p:nvPr/>
        </p:nvCxnSpPr>
        <p:spPr>
          <a:xfrm flipV="1">
            <a:off x="3270549" y="2525694"/>
            <a:ext cx="417274" cy="4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E2A2B11C-F751-4FA2-8016-04D40B900A92}"/>
              </a:ext>
            </a:extLst>
          </p:cNvPr>
          <p:cNvSpPr/>
          <p:nvPr/>
        </p:nvSpPr>
        <p:spPr>
          <a:xfrm>
            <a:off x="3687823" y="2252833"/>
            <a:ext cx="2173385" cy="5457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依</a:t>
            </a:r>
            <a:r>
              <a:rPr lang="en-US" altLang="zh-TW" dirty="0">
                <a:ea typeface="標楷體" panose="03000509000000000000" pitchFamily="65" charset="-120"/>
              </a:rPr>
              <a:t>LBP</a:t>
            </a:r>
            <a:r>
              <a:rPr lang="zh-TW" altLang="en-US" dirty="0">
                <a:ea typeface="標楷體" panose="03000509000000000000" pitchFamily="65" charset="-120"/>
              </a:rPr>
              <a:t>塗色區塊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調變</a:t>
            </a:r>
            <a:r>
              <a:rPr lang="en-US" altLang="zh-TW" dirty="0">
                <a:ea typeface="標楷體" panose="03000509000000000000" pitchFamily="65" charset="-120"/>
              </a:rPr>
              <a:t>threshold</a:t>
            </a:r>
            <a:r>
              <a:rPr lang="zh-TW" altLang="en-US" dirty="0">
                <a:ea typeface="標楷體" panose="03000509000000000000" pitchFamily="65" charset="-120"/>
              </a:rPr>
              <a:t>值</a:t>
            </a:r>
          </a:p>
        </p:txBody>
      </p:sp>
    </p:spTree>
    <p:extLst>
      <p:ext uri="{BB962C8B-B14F-4D97-AF65-F5344CB8AC3E}">
        <p14:creationId xmlns:p14="http://schemas.microsoft.com/office/powerpoint/2010/main" val="4202815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3">
            <a:extLst>
              <a:ext uri="{FF2B5EF4-FFF2-40B4-BE49-F238E27FC236}">
                <a16:creationId xmlns:a16="http://schemas.microsoft.com/office/drawing/2014/main" id="{5E65A4BB-74FA-47A4-97D2-6955415EF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系統分析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breakdown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en-US" altLang="zh-TW" dirty="0">
                <a:solidFill>
                  <a:srgbClr val="FF0000"/>
                </a:solidFill>
              </a:rPr>
              <a:t>2023/3/24</a:t>
            </a:r>
            <a:r>
              <a:rPr lang="zh-TW" altLang="en-US" dirty="0">
                <a:solidFill>
                  <a:srgbClr val="FF0000"/>
                </a:solidFill>
              </a:rPr>
              <a:t>更新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0597EF4-5CE0-49A7-98BF-113F6B79B7DF}"/>
              </a:ext>
            </a:extLst>
          </p:cNvPr>
          <p:cNvSpPr/>
          <p:nvPr/>
        </p:nvSpPr>
        <p:spPr>
          <a:xfrm>
            <a:off x="7515562" y="2769396"/>
            <a:ext cx="1416569" cy="7989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LBP,</a:t>
            </a:r>
            <a:r>
              <a:rPr lang="zh-TW" altLang="en-US" dirty="0">
                <a:ea typeface="標楷體" panose="03000509000000000000" pitchFamily="65" charset="-120"/>
              </a:rPr>
              <a:t> </a:t>
            </a:r>
            <a:r>
              <a:rPr lang="en-US" altLang="zh-TW" dirty="0">
                <a:ea typeface="標楷體" panose="03000509000000000000" pitchFamily="65" charset="-120"/>
              </a:rPr>
              <a:t>histogram generator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4168B30B-87A6-42FA-93D2-A98A00AC4CBB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flipH="1">
            <a:off x="6728564" y="3568387"/>
            <a:ext cx="1495283" cy="724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6C435690-E9A6-49F2-B154-EF856D8B1DEF}"/>
              </a:ext>
            </a:extLst>
          </p:cNvPr>
          <p:cNvSpPr/>
          <p:nvPr/>
        </p:nvSpPr>
        <p:spPr>
          <a:xfrm>
            <a:off x="6084669" y="4292610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LBP kernel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6DBF9AB5-4BBD-4686-A04D-F79BE9FAFEF4}"/>
              </a:ext>
            </a:extLst>
          </p:cNvPr>
          <p:cNvSpPr/>
          <p:nvPr/>
        </p:nvSpPr>
        <p:spPr>
          <a:xfrm>
            <a:off x="6018713" y="5144374"/>
            <a:ext cx="1419700" cy="9301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右上角</a:t>
            </a:r>
            <a:r>
              <a:rPr lang="en-US" altLang="zh-TW">
                <a:solidFill>
                  <a:schemeClr val="tx1"/>
                </a:solidFill>
                <a:ea typeface="標楷體" panose="03000509000000000000" pitchFamily="65" charset="-120"/>
              </a:rPr>
              <a:t>LSB</a:t>
            </a:r>
            <a:r>
              <a:rPr lang="zh-TW" altLang="en-US">
                <a:solidFill>
                  <a:schemeClr val="tx1"/>
                </a:solidFill>
                <a:ea typeface="標楷體" panose="03000509000000000000" pitchFamily="65" charset="-120"/>
              </a:rPr>
              <a:t>順</a:t>
            </a:r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時針遞增</a:t>
            </a: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E33D1E49-37CD-4275-8B65-2CC8DD16D977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flipH="1">
            <a:off x="6728563" y="4952933"/>
            <a:ext cx="1" cy="191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055B3FE-61F1-4536-B1AE-0FE3759E6EE6}"/>
              </a:ext>
            </a:extLst>
          </p:cNvPr>
          <p:cNvSpPr/>
          <p:nvPr/>
        </p:nvSpPr>
        <p:spPr>
          <a:xfrm>
            <a:off x="4516603" y="4291088"/>
            <a:ext cx="1416569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讀取原圖片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5E11FD13-5DDC-412C-8E8C-BB8EF177A08A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 flipH="1">
            <a:off x="5224888" y="3568387"/>
            <a:ext cx="2998959" cy="722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9D54C8EE-DDF5-4637-A7EA-ED83BA1E6779}"/>
              </a:ext>
            </a:extLst>
          </p:cNvPr>
          <p:cNvSpPr/>
          <p:nvPr/>
        </p:nvSpPr>
        <p:spPr>
          <a:xfrm>
            <a:off x="9083626" y="4283193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直方圖繪製</a:t>
            </a: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07E513D7-98E1-41FA-BA82-C957EB4945E6}"/>
              </a:ext>
            </a:extLst>
          </p:cNvPr>
          <p:cNvCxnSpPr>
            <a:cxnSpLocks/>
            <a:stCxn id="8" idx="2"/>
            <a:endCxn id="23" idx="0"/>
          </p:cNvCxnSpPr>
          <p:nvPr/>
        </p:nvCxnSpPr>
        <p:spPr>
          <a:xfrm>
            <a:off x="8223847" y="3568387"/>
            <a:ext cx="1503674" cy="714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FCB71707-BD4B-4027-B91C-682B1D9267AD}"/>
              </a:ext>
            </a:extLst>
          </p:cNvPr>
          <p:cNvSpPr/>
          <p:nvPr/>
        </p:nvSpPr>
        <p:spPr>
          <a:xfrm>
            <a:off x="10598447" y="4260368"/>
            <a:ext cx="1510706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圖片遮罩、</a:t>
            </a:r>
            <a:endParaRPr lang="en-US" altLang="zh-TW" dirty="0">
              <a:ea typeface="標楷體" panose="03000509000000000000" pitchFamily="65" charset="-120"/>
            </a:endParaRPr>
          </a:p>
          <a:p>
            <a:pPr algn="ctr"/>
            <a:r>
              <a:rPr lang="zh-TW" altLang="en-US" dirty="0">
                <a:ea typeface="標楷體" panose="03000509000000000000" pitchFamily="65" charset="-120"/>
              </a:rPr>
              <a:t>挑樣本</a:t>
            </a:r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9DECF525-C646-43E2-9775-4C58F78F7B22}"/>
              </a:ext>
            </a:extLst>
          </p:cNvPr>
          <p:cNvSpPr/>
          <p:nvPr/>
        </p:nvSpPr>
        <p:spPr>
          <a:xfrm>
            <a:off x="7573787" y="4291088"/>
            <a:ext cx="1287790" cy="66032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各</a:t>
            </a:r>
            <a:r>
              <a:rPr lang="en-US" altLang="zh-TW" dirty="0">
                <a:ea typeface="標楷體" panose="03000509000000000000" pitchFamily="65" charset="-120"/>
              </a:rPr>
              <a:t>bins</a:t>
            </a:r>
            <a:r>
              <a:rPr lang="zh-TW" altLang="en-US" dirty="0">
                <a:ea typeface="標楷體" panose="03000509000000000000" pitchFamily="65" charset="-120"/>
              </a:rPr>
              <a:t>樣本數計數</a:t>
            </a: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A1E3A213-BB65-42CD-81FD-47B212DBC212}"/>
              </a:ext>
            </a:extLst>
          </p:cNvPr>
          <p:cNvCxnSpPr>
            <a:cxnSpLocks/>
            <a:stCxn id="8" idx="2"/>
            <a:endCxn id="39" idx="0"/>
          </p:cNvCxnSpPr>
          <p:nvPr/>
        </p:nvCxnSpPr>
        <p:spPr>
          <a:xfrm flipH="1">
            <a:off x="8217682" y="3568387"/>
            <a:ext cx="6165" cy="722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262A8AE5-A044-4F68-8C0E-3381E9C987A8}"/>
              </a:ext>
            </a:extLst>
          </p:cNvPr>
          <p:cNvCxnSpPr>
            <a:cxnSpLocks/>
            <a:stCxn id="8" idx="2"/>
            <a:endCxn id="28" idx="0"/>
          </p:cNvCxnSpPr>
          <p:nvPr/>
        </p:nvCxnSpPr>
        <p:spPr>
          <a:xfrm>
            <a:off x="8223847" y="3568387"/>
            <a:ext cx="3129953" cy="691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橢圓 20">
            <a:extLst>
              <a:ext uri="{FF2B5EF4-FFF2-40B4-BE49-F238E27FC236}">
                <a16:creationId xmlns:a16="http://schemas.microsoft.com/office/drawing/2014/main" id="{74E20A69-CC5D-40C1-AF1A-3383B2D44A75}"/>
              </a:ext>
            </a:extLst>
          </p:cNvPr>
          <p:cNvSpPr/>
          <p:nvPr/>
        </p:nvSpPr>
        <p:spPr>
          <a:xfrm>
            <a:off x="4509771" y="5173295"/>
            <a:ext cx="1419700" cy="9301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  <a:ea typeface="標楷體" panose="03000509000000000000" pitchFamily="65" charset="-120"/>
              </a:rPr>
              <a:t>長、寬、高</a:t>
            </a:r>
          </a:p>
        </p:txBody>
      </p: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510112FA-F445-4E1C-B039-BC5B03F81573}"/>
              </a:ext>
            </a:extLst>
          </p:cNvPr>
          <p:cNvCxnSpPr>
            <a:cxnSpLocks/>
            <a:stCxn id="13" idx="2"/>
            <a:endCxn id="21" idx="0"/>
          </p:cNvCxnSpPr>
          <p:nvPr/>
        </p:nvCxnSpPr>
        <p:spPr>
          <a:xfrm flipH="1">
            <a:off x="5219621" y="4951411"/>
            <a:ext cx="5267" cy="221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CA6B93EF-61C5-4C58-88D4-17E1520EB63D}"/>
              </a:ext>
            </a:extLst>
          </p:cNvPr>
          <p:cNvSpPr/>
          <p:nvPr/>
        </p:nvSpPr>
        <p:spPr>
          <a:xfrm>
            <a:off x="1584167" y="2601239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watershed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2E66EA23-3744-4076-8C50-F77D74EBCB27}"/>
              </a:ext>
            </a:extLst>
          </p:cNvPr>
          <p:cNvCxnSpPr>
            <a:cxnSpLocks/>
            <a:stCxn id="25" idx="2"/>
            <a:endCxn id="35" idx="0"/>
          </p:cNvCxnSpPr>
          <p:nvPr/>
        </p:nvCxnSpPr>
        <p:spPr>
          <a:xfrm flipH="1">
            <a:off x="1157749" y="3097350"/>
            <a:ext cx="1283443" cy="733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D6231681-6920-4F89-B4C0-BF972A7AAD2A}"/>
              </a:ext>
            </a:extLst>
          </p:cNvPr>
          <p:cNvCxnSpPr>
            <a:cxnSpLocks/>
            <a:stCxn id="25" idx="2"/>
            <a:endCxn id="36" idx="0"/>
          </p:cNvCxnSpPr>
          <p:nvPr/>
        </p:nvCxnSpPr>
        <p:spPr>
          <a:xfrm>
            <a:off x="2441192" y="3097350"/>
            <a:ext cx="1256199" cy="733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2C522768-CA26-4E61-938B-05CE846B521C}"/>
              </a:ext>
            </a:extLst>
          </p:cNvPr>
          <p:cNvCxnSpPr>
            <a:cxnSpLocks/>
            <a:stCxn id="25" idx="2"/>
            <a:endCxn id="34" idx="0"/>
          </p:cNvCxnSpPr>
          <p:nvPr/>
        </p:nvCxnSpPr>
        <p:spPr>
          <a:xfrm flipH="1">
            <a:off x="2427570" y="3097350"/>
            <a:ext cx="13622" cy="733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4B11F3C4-7205-4275-B90C-A1F45FE61C6F}"/>
              </a:ext>
            </a:extLst>
          </p:cNvPr>
          <p:cNvSpPr/>
          <p:nvPr/>
        </p:nvSpPr>
        <p:spPr>
          <a:xfrm>
            <a:off x="4648622" y="1364102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>
                <a:ea typeface="標楷體" panose="03000509000000000000" pitchFamily="65" charset="-120"/>
              </a:rPr>
              <a:t>影像切割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E857C74A-4AAD-4DA4-9767-161D3BF50A8D}"/>
              </a:ext>
            </a:extLst>
          </p:cNvPr>
          <p:cNvCxnSpPr>
            <a:cxnSpLocks/>
            <a:stCxn id="30" idx="2"/>
            <a:endCxn id="25" idx="0"/>
          </p:cNvCxnSpPr>
          <p:nvPr/>
        </p:nvCxnSpPr>
        <p:spPr>
          <a:xfrm flipH="1">
            <a:off x="2441192" y="1860213"/>
            <a:ext cx="3064455" cy="74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D6DE0036-6F2D-4480-AFE6-74FE437F5183}"/>
              </a:ext>
            </a:extLst>
          </p:cNvPr>
          <p:cNvCxnSpPr>
            <a:cxnSpLocks/>
            <a:stCxn id="30" idx="2"/>
            <a:endCxn id="8" idx="0"/>
          </p:cNvCxnSpPr>
          <p:nvPr/>
        </p:nvCxnSpPr>
        <p:spPr>
          <a:xfrm>
            <a:off x="5505647" y="1860213"/>
            <a:ext cx="2718200" cy="909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E0D3D5C7-BAD0-4DD3-833C-7970DE8CDDF5}"/>
              </a:ext>
            </a:extLst>
          </p:cNvPr>
          <p:cNvSpPr/>
          <p:nvPr/>
        </p:nvSpPr>
        <p:spPr>
          <a:xfrm>
            <a:off x="1842211" y="3830670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後景</a:t>
            </a:r>
          </a:p>
        </p:txBody>
      </p:sp>
      <p:sp>
        <p:nvSpPr>
          <p:cNvPr id="35" name="矩形: 圓角 34">
            <a:extLst>
              <a:ext uri="{FF2B5EF4-FFF2-40B4-BE49-F238E27FC236}">
                <a16:creationId xmlns:a16="http://schemas.microsoft.com/office/drawing/2014/main" id="{DB1BDC5A-21BD-4421-8DEC-2B04C85D2A12}"/>
              </a:ext>
            </a:extLst>
          </p:cNvPr>
          <p:cNvSpPr/>
          <p:nvPr/>
        </p:nvSpPr>
        <p:spPr>
          <a:xfrm>
            <a:off x="572390" y="3830670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前景</a:t>
            </a:r>
          </a:p>
        </p:txBody>
      </p:sp>
      <p:sp>
        <p:nvSpPr>
          <p:cNvPr id="36" name="矩形: 圓角 35">
            <a:extLst>
              <a:ext uri="{FF2B5EF4-FFF2-40B4-BE49-F238E27FC236}">
                <a16:creationId xmlns:a16="http://schemas.microsoft.com/office/drawing/2014/main" id="{5C5711F5-089E-42C3-B2E3-356895DA925E}"/>
              </a:ext>
            </a:extLst>
          </p:cNvPr>
          <p:cNvSpPr/>
          <p:nvPr/>
        </p:nvSpPr>
        <p:spPr>
          <a:xfrm>
            <a:off x="3112032" y="3830670"/>
            <a:ext cx="1170718" cy="4510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區塊標記</a:t>
            </a:r>
          </a:p>
        </p:txBody>
      </p: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DE3F7CC4-E194-4AC3-8C25-542713F7B31D}"/>
              </a:ext>
            </a:extLst>
          </p:cNvPr>
          <p:cNvSpPr/>
          <p:nvPr/>
        </p:nvSpPr>
        <p:spPr>
          <a:xfrm>
            <a:off x="4648621" y="2362144"/>
            <a:ext cx="1714049" cy="4961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ea typeface="標楷體" panose="03000509000000000000" pitchFamily="65" charset="-120"/>
              </a:rPr>
              <a:t>mouse sketch</a:t>
            </a:r>
            <a:endParaRPr lang="zh-TW" altLang="en-US" dirty="0">
              <a:ea typeface="標楷體" panose="03000509000000000000" pitchFamily="65" charset="-120"/>
            </a:endParaRPr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0025069C-C4D0-4030-B3E4-621FDA7B993E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 flipH="1">
            <a:off x="5505646" y="1860213"/>
            <a:ext cx="1" cy="501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575F69F3-4C95-40DA-A7A2-5ECE704170D8}"/>
              </a:ext>
            </a:extLst>
          </p:cNvPr>
          <p:cNvSpPr/>
          <p:nvPr/>
        </p:nvSpPr>
        <p:spPr>
          <a:xfrm>
            <a:off x="4203492" y="3212400"/>
            <a:ext cx="799615" cy="3727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起點</a:t>
            </a:r>
          </a:p>
        </p:txBody>
      </p: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1C201675-D399-40CE-869A-BB8571DBD7C5}"/>
              </a:ext>
            </a:extLst>
          </p:cNvPr>
          <p:cNvSpPr/>
          <p:nvPr/>
        </p:nvSpPr>
        <p:spPr>
          <a:xfrm>
            <a:off x="5110566" y="3214241"/>
            <a:ext cx="799615" cy="3727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落點</a:t>
            </a:r>
          </a:p>
        </p:txBody>
      </p:sp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8BE80C9C-C517-4BDD-B29A-9EBE7BF04769}"/>
              </a:ext>
            </a:extLst>
          </p:cNvPr>
          <p:cNvSpPr/>
          <p:nvPr/>
        </p:nvSpPr>
        <p:spPr>
          <a:xfrm>
            <a:off x="6072052" y="3212401"/>
            <a:ext cx="799615" cy="3727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ea typeface="標楷體" panose="03000509000000000000" pitchFamily="65" charset="-120"/>
              </a:rPr>
              <a:t>顏色</a:t>
            </a:r>
          </a:p>
        </p:txBody>
      </p:sp>
      <p:cxnSp>
        <p:nvCxnSpPr>
          <p:cNvPr id="47" name="直線單箭頭接點 46">
            <a:extLst>
              <a:ext uri="{FF2B5EF4-FFF2-40B4-BE49-F238E27FC236}">
                <a16:creationId xmlns:a16="http://schemas.microsoft.com/office/drawing/2014/main" id="{7F048028-9F97-45EF-A45C-3C8B91EC465B}"/>
              </a:ext>
            </a:extLst>
          </p:cNvPr>
          <p:cNvCxnSpPr>
            <a:cxnSpLocks/>
            <a:stCxn id="33" idx="2"/>
            <a:endCxn id="43" idx="0"/>
          </p:cNvCxnSpPr>
          <p:nvPr/>
        </p:nvCxnSpPr>
        <p:spPr>
          <a:xfrm>
            <a:off x="5505646" y="2858255"/>
            <a:ext cx="4728" cy="355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0D5E4E81-96CD-4817-9865-7909C61B0B26}"/>
              </a:ext>
            </a:extLst>
          </p:cNvPr>
          <p:cNvCxnSpPr>
            <a:cxnSpLocks/>
            <a:stCxn id="33" idx="2"/>
            <a:endCxn id="42" idx="0"/>
          </p:cNvCxnSpPr>
          <p:nvPr/>
        </p:nvCxnSpPr>
        <p:spPr>
          <a:xfrm flipH="1">
            <a:off x="4603300" y="2858255"/>
            <a:ext cx="902346" cy="354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EC59E922-9E8C-46D4-B989-6CF640AC4733}"/>
              </a:ext>
            </a:extLst>
          </p:cNvPr>
          <p:cNvCxnSpPr>
            <a:cxnSpLocks/>
            <a:stCxn id="33" idx="2"/>
            <a:endCxn id="45" idx="0"/>
          </p:cNvCxnSpPr>
          <p:nvPr/>
        </p:nvCxnSpPr>
        <p:spPr>
          <a:xfrm>
            <a:off x="5505646" y="2858255"/>
            <a:ext cx="966214" cy="354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563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87722</TotalTime>
  <Words>923</Words>
  <Application>Microsoft Office PowerPoint</Application>
  <PresentationFormat>寬螢幕</PresentationFormat>
  <Paragraphs>161</Paragraphs>
  <Slides>19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5" baseType="lpstr">
      <vt:lpstr>標楷體</vt:lpstr>
      <vt:lpstr>Arial</vt:lpstr>
      <vt:lpstr>Calibri</vt:lpstr>
      <vt:lpstr>Helvetica</vt:lpstr>
      <vt:lpstr>Times New Roman</vt:lpstr>
      <vt:lpstr>Office 佈景主題</vt:lpstr>
      <vt:lpstr>嵌入式影像作業 Watershed, LBP+watershed</vt:lpstr>
      <vt:lpstr>控管記錄 - Git (2023/3/24)</vt:lpstr>
      <vt:lpstr>當週進度</vt:lpstr>
      <vt:lpstr>進度統整</vt:lpstr>
      <vt:lpstr>需求列表 – 硬體與環境需求 (2023/3/24更新)</vt:lpstr>
      <vt:lpstr>模組列表 (2023/3/24更新)</vt:lpstr>
      <vt:lpstr>系統分析 – 系統流程圖 (2023/3/24更新)</vt:lpstr>
      <vt:lpstr>系統分析 – 系統流程圖 (2023/3/24更新)</vt:lpstr>
      <vt:lpstr>系統分析 – breakdown (2023/3/24更新)</vt:lpstr>
      <vt:lpstr>PowerPoint 簡報</vt:lpstr>
      <vt:lpstr>成果展示 – 全圖切割，取邊緣 (2023/3/24)</vt:lpstr>
      <vt:lpstr>成果展示 – 全圖切割，取邊緣 (2023/3/24)</vt:lpstr>
      <vt:lpstr>成果展示 – 自動上色 (2023/3/24)</vt:lpstr>
      <vt:lpstr>成果展示 – 鼠標繪製注水點(2023/3/24)</vt:lpstr>
      <vt:lpstr>成果展示 – LBP繪製注水點(2023/3/24)</vt:lpstr>
      <vt:lpstr>成果展示 – LBP繪製注水點(2023/3/24)</vt:lpstr>
      <vt:lpstr>問題記錄 (軟體問題)</vt:lpstr>
      <vt:lpstr>問題記錄 (軟體問題)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專案進度報告 MQTT</dc:title>
  <dc:creator>User</dc:creator>
  <cp:lastModifiedBy>C110112171</cp:lastModifiedBy>
  <cp:revision>4076</cp:revision>
  <dcterms:created xsi:type="dcterms:W3CDTF">2019-03-11T13:47:46Z</dcterms:created>
  <dcterms:modified xsi:type="dcterms:W3CDTF">2023-04-23T15:50:36Z</dcterms:modified>
</cp:coreProperties>
</file>